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5"/>
  </p:notesMasterIdLst>
  <p:sldIdLst>
    <p:sldId id="256" r:id="rId5"/>
    <p:sldId id="270" r:id="rId6"/>
    <p:sldId id="269" r:id="rId7"/>
    <p:sldId id="271" r:id="rId8"/>
    <p:sldId id="284" r:id="rId9"/>
    <p:sldId id="260" r:id="rId10"/>
    <p:sldId id="288" r:id="rId11"/>
    <p:sldId id="289" r:id="rId12"/>
    <p:sldId id="2141411185" r:id="rId13"/>
    <p:sldId id="2141411175" r:id="rId14"/>
    <p:sldId id="296" r:id="rId15"/>
    <p:sldId id="2141411198" r:id="rId16"/>
    <p:sldId id="295" r:id="rId17"/>
    <p:sldId id="285" r:id="rId18"/>
    <p:sldId id="2141411188" r:id="rId19"/>
    <p:sldId id="2141411214" r:id="rId20"/>
    <p:sldId id="2141411189" r:id="rId21"/>
    <p:sldId id="2141411190" r:id="rId22"/>
    <p:sldId id="2141411215" r:id="rId23"/>
    <p:sldId id="2141411191" r:id="rId24"/>
    <p:sldId id="2141411192" r:id="rId25"/>
    <p:sldId id="2141411193" r:id="rId26"/>
    <p:sldId id="2141411195" r:id="rId27"/>
    <p:sldId id="2141411196" r:id="rId28"/>
    <p:sldId id="2141411197" r:id="rId29"/>
    <p:sldId id="297" r:id="rId30"/>
    <p:sldId id="2141411219" r:id="rId31"/>
    <p:sldId id="2141411221" r:id="rId32"/>
    <p:sldId id="2141411178" r:id="rId33"/>
    <p:sldId id="2141411199" r:id="rId34"/>
    <p:sldId id="2141411200" r:id="rId35"/>
    <p:sldId id="2141411184" r:id="rId36"/>
    <p:sldId id="2141411218" r:id="rId37"/>
    <p:sldId id="2141411203" r:id="rId38"/>
    <p:sldId id="2141411186" r:id="rId39"/>
    <p:sldId id="2141411187" r:id="rId40"/>
    <p:sldId id="2141411179" r:id="rId41"/>
    <p:sldId id="2141411204" r:id="rId42"/>
    <p:sldId id="2141411216" r:id="rId43"/>
    <p:sldId id="2141411217" r:id="rId44"/>
    <p:sldId id="2141411182" r:id="rId45"/>
    <p:sldId id="2141411181" r:id="rId46"/>
    <p:sldId id="2141411205" r:id="rId47"/>
    <p:sldId id="2141411206" r:id="rId48"/>
    <p:sldId id="2141411208" r:id="rId49"/>
    <p:sldId id="2141411207" r:id="rId50"/>
    <p:sldId id="2141411209" r:id="rId51"/>
    <p:sldId id="2141411213" r:id="rId52"/>
    <p:sldId id="2141411220" r:id="rId53"/>
    <p:sldId id="2141411183" r:id="rId54"/>
    <p:sldId id="2141411210" r:id="rId55"/>
    <p:sldId id="2141411211" r:id="rId56"/>
    <p:sldId id="2141411212" r:id="rId57"/>
    <p:sldId id="294" r:id="rId58"/>
    <p:sldId id="268" r:id="rId59"/>
    <p:sldId id="291" r:id="rId60"/>
    <p:sldId id="259" r:id="rId61"/>
    <p:sldId id="279" r:id="rId62"/>
    <p:sldId id="2141411202" r:id="rId63"/>
    <p:sldId id="2141411201"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D731340-A47A-9EEC-AF4F-9912F7A5C5E0}" name="Peter Wu (POWERPOINT)" initials="PW(" userId="S::petewu@microsoft.com::f3572206-e387-4be8-9d23-bfb08ba59e44" providerId="AD"/>
  <p188:author id="{3F578E7C-531E-3322-B24A-D1F70992C006}" name="Glenna Shaw" initials="GS" userId="Glenna Shaw" providerId="None"/>
  <p188:author id="{283841AD-B317-7A5F-4723-807249B055C0}" name="Tosin Lufadeju" initials="TL" userId="S::tolufade@microsoft.com::eb47d412-be29-48f6-ae28-3174c737c0fc" providerId="AD"/>
  <p188:author id="{96AD73C5-5BEE-B92E-5271-9C20F9AA2C3B}" name="Claire Smyth (SHE/HER)" initials="CS(" userId="S::csmyth@microsoft.com::3cc00d2a-55c7-4a74-9f54-3ab74e6acc5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1F2C"/>
    <a:srgbClr val="000000"/>
    <a:srgbClr val="7676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18070E-BF1B-4C40-B0A1-2AC8E51411C5}" v="924" vWet="925" dt="2022-03-30T00:03:50.327"/>
    <p1510:client id="{CF35A998-5925-411B-8D6E-9EE9736ADD1F}" v="2757" dt="2022-03-30T01:06:50.0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61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71"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png>
</file>

<file path=ppt/media/image10.png>
</file>

<file path=ppt/media/image11.png>
</file>

<file path=ppt/media/image12.jpeg>
</file>

<file path=ppt/media/image13.jpeg>
</file>

<file path=ppt/media/image14.png>
</file>

<file path=ppt/media/image15.sv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1A997B-399D-4791-AB04-5AFCFB8EC7E9}" type="datetimeFigureOut">
              <a:rPr lang="en-GB" smtClean="0"/>
              <a:t>29/03/2022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09DCD-38B9-4CAA-A10D-406D26B56706}" type="slidenum">
              <a:rPr lang="en-GB" smtClean="0"/>
              <a:t>‹#›</a:t>
            </a:fld>
            <a:endParaRPr lang="en-GB"/>
          </a:p>
        </p:txBody>
      </p:sp>
    </p:spTree>
    <p:extLst>
      <p:ext uri="{BB962C8B-B14F-4D97-AF65-F5344CB8AC3E}">
        <p14:creationId xmlns:p14="http://schemas.microsoft.com/office/powerpoint/2010/main" val="4039432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ocs.microsoft.com/en-us/azure/data-explorer/kusto/query/extendoperator"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Do Not Delete. Do Not Change.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608BCF-F3C4-42AD-BD9F-70B8D0A8C5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3074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are going to dive in a bit more on how to make the most of these workbooks.</a:t>
            </a:r>
          </a:p>
        </p:txBody>
      </p:sp>
      <p:sp>
        <p:nvSpPr>
          <p:cNvPr id="4" name="Slide Number Placeholder 3"/>
          <p:cNvSpPr>
            <a:spLocks noGrp="1"/>
          </p:cNvSpPr>
          <p:nvPr>
            <p:ph type="sldNum" sz="quarter" idx="5"/>
          </p:nvPr>
        </p:nvSpPr>
        <p:spPr/>
        <p:txBody>
          <a:bodyPr/>
          <a:lstStyle/>
          <a:p>
            <a:fld id="{6F609DCD-38B9-4CAA-A10D-406D26B56706}" type="slidenum">
              <a:rPr lang="en-GB" smtClean="0"/>
              <a:t>16</a:t>
            </a:fld>
            <a:endParaRPr lang="en-GB"/>
          </a:p>
        </p:txBody>
      </p:sp>
    </p:spTree>
    <p:extLst>
      <p:ext uri="{BB962C8B-B14F-4D97-AF65-F5344CB8AC3E}">
        <p14:creationId xmlns:p14="http://schemas.microsoft.com/office/powerpoint/2010/main" val="38794966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want to see the total number of Prompts over a period of time and what proportion of those were successful vs failures.</a:t>
            </a:r>
          </a:p>
        </p:txBody>
      </p:sp>
      <p:sp>
        <p:nvSpPr>
          <p:cNvPr id="4" name="Slide Number Placeholder 3"/>
          <p:cNvSpPr>
            <a:spLocks noGrp="1"/>
          </p:cNvSpPr>
          <p:nvPr>
            <p:ph type="sldNum" sz="quarter" idx="5"/>
          </p:nvPr>
        </p:nvSpPr>
        <p:spPr/>
        <p:txBody>
          <a:bodyPr/>
          <a:lstStyle/>
          <a:p>
            <a:fld id="{6F609DCD-38B9-4CAA-A10D-406D26B56706}" type="slidenum">
              <a:rPr lang="en-GB" smtClean="0"/>
              <a:t>17</a:t>
            </a:fld>
            <a:endParaRPr lang="en-GB"/>
          </a:p>
        </p:txBody>
      </p:sp>
    </p:spTree>
    <p:extLst>
      <p:ext uri="{BB962C8B-B14F-4D97-AF65-F5344CB8AC3E}">
        <p14:creationId xmlns:p14="http://schemas.microsoft.com/office/powerpoint/2010/main" val="2004204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Whats the average acceptable number and are certain users truly way above</a:t>
            </a:r>
          </a:p>
          <a:p>
            <a:endParaRPr lang="en-US"/>
          </a:p>
          <a:p>
            <a:r>
              <a:rPr lang="en-US"/>
              <a:t>Need to investigate</a:t>
            </a:r>
          </a:p>
          <a:p>
            <a:endParaRPr lang="en-US"/>
          </a:p>
          <a:p>
            <a:r>
              <a:rPr lang="en-US"/>
              <a:t>With the blue icon you can view the actual query in Log analytics</a:t>
            </a:r>
          </a:p>
        </p:txBody>
      </p:sp>
      <p:sp>
        <p:nvSpPr>
          <p:cNvPr id="4" name="Slide Number Placeholder 3"/>
          <p:cNvSpPr>
            <a:spLocks noGrp="1"/>
          </p:cNvSpPr>
          <p:nvPr>
            <p:ph type="sldNum" sz="quarter" idx="5"/>
          </p:nvPr>
        </p:nvSpPr>
        <p:spPr/>
        <p:txBody>
          <a:bodyPr/>
          <a:lstStyle/>
          <a:p>
            <a:fld id="{6F609DCD-38B9-4CAA-A10D-406D26B56706}" type="slidenum">
              <a:rPr lang="en-GB" smtClean="0"/>
              <a:t>18</a:t>
            </a:fld>
            <a:endParaRPr lang="en-GB"/>
          </a:p>
        </p:txBody>
      </p:sp>
    </p:spTree>
    <p:extLst>
      <p:ext uri="{BB962C8B-B14F-4D97-AF65-F5344CB8AC3E}">
        <p14:creationId xmlns:p14="http://schemas.microsoft.com/office/powerpoint/2010/main" val="1953637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Filter allows you to focus on one user and look through all datapoints specific to that user.</a:t>
            </a:r>
          </a:p>
        </p:txBody>
      </p:sp>
      <p:sp>
        <p:nvSpPr>
          <p:cNvPr id="4" name="Slide Number Placeholder 3"/>
          <p:cNvSpPr>
            <a:spLocks noGrp="1"/>
          </p:cNvSpPr>
          <p:nvPr>
            <p:ph type="sldNum" sz="quarter" idx="5"/>
          </p:nvPr>
        </p:nvSpPr>
        <p:spPr/>
        <p:txBody>
          <a:bodyPr/>
          <a:lstStyle/>
          <a:p>
            <a:fld id="{6F609DCD-38B9-4CAA-A10D-406D26B56706}" type="slidenum">
              <a:rPr lang="en-GB" smtClean="0"/>
              <a:t>19</a:t>
            </a:fld>
            <a:endParaRPr lang="en-GB"/>
          </a:p>
        </p:txBody>
      </p:sp>
    </p:spTree>
    <p:extLst>
      <p:ext uri="{BB962C8B-B14F-4D97-AF65-F5344CB8AC3E}">
        <p14:creationId xmlns:p14="http://schemas.microsoft.com/office/powerpoint/2010/main" val="29195725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building you can add prompts and messages, so the readers get some extra message you are trying to convey.</a:t>
            </a: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20</a:t>
            </a:fld>
            <a:endParaRPr lang="en-GB"/>
          </a:p>
        </p:txBody>
      </p:sp>
    </p:spTree>
    <p:extLst>
      <p:ext uri="{BB962C8B-B14F-4D97-AF65-F5344CB8AC3E}">
        <p14:creationId xmlns:p14="http://schemas.microsoft.com/office/powerpoint/2010/main" val="3530012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Identity Protection configured, customers want to have a quick view into where their risk events are coming from</a:t>
            </a:r>
          </a:p>
          <a:p>
            <a:endParaRPr lang="en-US"/>
          </a:p>
          <a:p>
            <a:r>
              <a:rPr lang="en-US"/>
              <a:t>Quick way to see those</a:t>
            </a:r>
          </a:p>
          <a:p>
            <a:endParaRPr lang="en-US"/>
          </a:p>
          <a:p>
            <a:r>
              <a:rPr lang="en-US"/>
              <a:t>Read means high, Yellow low</a:t>
            </a:r>
          </a:p>
          <a:p>
            <a:endParaRPr lang="en-US"/>
          </a:p>
          <a:p>
            <a:endParaRPr lang="en-US"/>
          </a:p>
          <a:p>
            <a:r>
              <a:rPr lang="en-US"/>
              <a:t>Circle size indicates higher count</a:t>
            </a:r>
          </a:p>
          <a:p>
            <a:endParaRPr lang="en-US"/>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21</a:t>
            </a:fld>
            <a:endParaRPr lang="en-GB"/>
          </a:p>
        </p:txBody>
      </p:sp>
    </p:spTree>
    <p:extLst>
      <p:ext uri="{BB962C8B-B14F-4D97-AF65-F5344CB8AC3E}">
        <p14:creationId xmlns:p14="http://schemas.microsoft.com/office/powerpoint/2010/main" val="180123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report you can have it broken down into risk event type.</a:t>
            </a:r>
          </a:p>
          <a:p>
            <a:endParaRPr lang="en-US"/>
          </a:p>
          <a:p>
            <a:r>
              <a:rPr lang="en-US"/>
              <a:t>Can give some insights into the type of attacks you experience frequently and can guide your decision to take proactive measures</a:t>
            </a: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22</a:t>
            </a:fld>
            <a:endParaRPr lang="en-GB"/>
          </a:p>
        </p:txBody>
      </p:sp>
    </p:spTree>
    <p:extLst>
      <p:ext uri="{BB962C8B-B14F-4D97-AF65-F5344CB8AC3E}">
        <p14:creationId xmlns:p14="http://schemas.microsoft.com/office/powerpoint/2010/main" val="30812846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Cross tenant access was enabled to increase collaboration with partners.</a:t>
            </a:r>
          </a:p>
          <a:p>
            <a:endParaRPr lang="en-US"/>
          </a:p>
          <a:p>
            <a:r>
              <a:rPr lang="en-US"/>
              <a:t>How many other tenants do I have cross tenant activity with?</a:t>
            </a:r>
          </a:p>
          <a:p>
            <a:r>
              <a:rPr lang="en-US"/>
              <a:t>Who are my users interacting with?</a:t>
            </a:r>
          </a:p>
          <a:p>
            <a:r>
              <a:rPr lang="en-US"/>
              <a:t>What proportion are outbound vs inbound sign ins?</a:t>
            </a:r>
          </a:p>
          <a:p>
            <a:r>
              <a:rPr lang="en-US"/>
              <a:t>Are these connections still necessary?</a:t>
            </a:r>
          </a:p>
          <a:p>
            <a:endParaRPr lang="en-US"/>
          </a:p>
          <a:p>
            <a:r>
              <a:rPr lang="en-US"/>
              <a:t>You can click on tenant to focus on that subset.</a:t>
            </a:r>
          </a:p>
        </p:txBody>
      </p:sp>
      <p:sp>
        <p:nvSpPr>
          <p:cNvPr id="4" name="Slide Number Placeholder 3"/>
          <p:cNvSpPr>
            <a:spLocks noGrp="1"/>
          </p:cNvSpPr>
          <p:nvPr>
            <p:ph type="sldNum" sz="quarter" idx="5"/>
          </p:nvPr>
        </p:nvSpPr>
        <p:spPr/>
        <p:txBody>
          <a:bodyPr/>
          <a:lstStyle/>
          <a:p>
            <a:fld id="{6F609DCD-38B9-4CAA-A10D-406D26B56706}" type="slidenum">
              <a:rPr lang="en-GB" smtClean="0"/>
              <a:t>23</a:t>
            </a:fld>
            <a:endParaRPr lang="en-GB"/>
          </a:p>
        </p:txBody>
      </p:sp>
    </p:spTree>
    <p:extLst>
      <p:ext uri="{BB962C8B-B14F-4D97-AF65-F5344CB8AC3E}">
        <p14:creationId xmlns:p14="http://schemas.microsoft.com/office/powerpoint/2010/main" val="220556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troubleshooting sign in issues, its valuable to see the error categorized into reasons</a:t>
            </a:r>
          </a:p>
          <a:p>
            <a:endParaRPr lang="en-US"/>
          </a:p>
          <a:p>
            <a:r>
              <a:rPr lang="en-US"/>
              <a:t>Could possibly reduce support cases  if the reason is understood.</a:t>
            </a:r>
          </a:p>
          <a:p>
            <a:r>
              <a:rPr lang="en-US"/>
              <a:t>Is there a need for user education </a:t>
            </a:r>
            <a:r>
              <a:rPr lang="en-US" err="1"/>
              <a:t>etc</a:t>
            </a:r>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24</a:t>
            </a:fld>
            <a:endParaRPr lang="en-GB"/>
          </a:p>
        </p:txBody>
      </p:sp>
    </p:spTree>
    <p:extLst>
      <p:ext uri="{BB962C8B-B14F-4D97-AF65-F5344CB8AC3E}">
        <p14:creationId xmlns:p14="http://schemas.microsoft.com/office/powerpoint/2010/main" val="227153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the outbound activity report you can see what applications on the other tenant your users are interacting with.</a:t>
            </a:r>
          </a:p>
          <a:p>
            <a:endParaRPr lang="en-US"/>
          </a:p>
          <a:p>
            <a:endParaRPr lang="en-US"/>
          </a:p>
          <a:p>
            <a:r>
              <a:rPr lang="en-US"/>
              <a:t>It gives data driven insights that you can take necessary action on.</a:t>
            </a: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25</a:t>
            </a:fld>
            <a:endParaRPr lang="en-GB"/>
          </a:p>
        </p:txBody>
      </p:sp>
    </p:spTree>
    <p:extLst>
      <p:ext uri="{BB962C8B-B14F-4D97-AF65-F5344CB8AC3E}">
        <p14:creationId xmlns:p14="http://schemas.microsoft.com/office/powerpoint/2010/main" val="3780411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Do Not Delete. Do Not Change.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608BCF-F3C4-42AD-BD9F-70B8D0A8C5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12866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are going to dive in a bit more on how to make the most of these workbooks.</a:t>
            </a:r>
          </a:p>
        </p:txBody>
      </p:sp>
      <p:sp>
        <p:nvSpPr>
          <p:cNvPr id="4" name="Slide Number Placeholder 3"/>
          <p:cNvSpPr>
            <a:spLocks noGrp="1"/>
          </p:cNvSpPr>
          <p:nvPr>
            <p:ph type="sldNum" sz="quarter" idx="5"/>
          </p:nvPr>
        </p:nvSpPr>
        <p:spPr/>
        <p:txBody>
          <a:bodyPr/>
          <a:lstStyle/>
          <a:p>
            <a:fld id="{6F609DCD-38B9-4CAA-A10D-406D26B56706}" type="slidenum">
              <a:rPr lang="en-GB" smtClean="0"/>
              <a:t>26</a:t>
            </a:fld>
            <a:endParaRPr lang="en-GB"/>
          </a:p>
        </p:txBody>
      </p:sp>
    </p:spTree>
    <p:extLst>
      <p:ext uri="{BB962C8B-B14F-4D97-AF65-F5344CB8AC3E}">
        <p14:creationId xmlns:p14="http://schemas.microsoft.com/office/powerpoint/2010/main" val="6595753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It’s a lot so let’s break it down into 3 parts</a:t>
            </a: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42</a:t>
            </a:fld>
            <a:endParaRPr lang="en-GB"/>
          </a:p>
        </p:txBody>
      </p:sp>
    </p:spTree>
    <p:extLst>
      <p:ext uri="{BB962C8B-B14F-4D97-AF65-F5344CB8AC3E}">
        <p14:creationId xmlns:p14="http://schemas.microsoft.com/office/powerpoint/2010/main" val="2702320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Policy data is now basically a table of the </a:t>
            </a:r>
            <a:r>
              <a:rPr lang="en-US" err="1"/>
              <a:t>TimeGen</a:t>
            </a:r>
            <a:r>
              <a:rPr lang="en-US"/>
              <a:t>, Auth Policy, User Display Name and App Display Name</a:t>
            </a:r>
          </a:p>
          <a:p>
            <a:endParaRPr lang="en-US"/>
          </a:p>
          <a:p>
            <a:pPr algn="l"/>
            <a:r>
              <a:rPr lang="en-US" b="0" i="0">
                <a:solidFill>
                  <a:srgbClr val="171717"/>
                </a:solidFill>
                <a:effectLst/>
                <a:latin typeface="Segoe UI" panose="020B0502040204020203" pitchFamily="34" charset="0"/>
              </a:rPr>
              <a:t>The Project Operator -Select the columns to include, rename or drop, and insert new computed columns.</a:t>
            </a:r>
          </a:p>
          <a:p>
            <a:pPr algn="l"/>
            <a:r>
              <a:rPr lang="en-US" b="0" i="0">
                <a:solidFill>
                  <a:srgbClr val="171717"/>
                </a:solidFill>
                <a:effectLst/>
                <a:latin typeface="Segoe UI" panose="020B0502040204020203" pitchFamily="34" charset="0"/>
              </a:rPr>
              <a:t>The order of the columns in the result is specified by the order of the arguments. Only the columns specified in the arguments are included in the result. Any other columns in the input are dropped. See also </a:t>
            </a:r>
            <a:r>
              <a:rPr lang="en-US" b="0" i="0" u="none" strike="noStrike">
                <a:solidFill>
                  <a:srgbClr val="171717"/>
                </a:solidFill>
                <a:effectLst/>
                <a:latin typeface="Segoe UI" panose="020B0502040204020203" pitchFamily="34" charset="0"/>
                <a:hlinkClick r:id="rId3"/>
              </a:rPr>
              <a:t>extend</a:t>
            </a:r>
            <a:r>
              <a:rPr lang="en-US" b="0" i="0">
                <a:solidFill>
                  <a:srgbClr val="171717"/>
                </a:solidFill>
                <a:effectLst/>
                <a:latin typeface="Segoe UI" panose="020B0502040204020203" pitchFamily="34" charset="0"/>
              </a:rPr>
              <a:t>.</a:t>
            </a: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43</a:t>
            </a:fld>
            <a:endParaRPr lang="en-GB"/>
          </a:p>
        </p:txBody>
      </p:sp>
    </p:spTree>
    <p:extLst>
      <p:ext uri="{BB962C8B-B14F-4D97-AF65-F5344CB8AC3E}">
        <p14:creationId xmlns:p14="http://schemas.microsoft.com/office/powerpoint/2010/main" val="39184757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are going to pull in the ADFS Data itself is a type of policy that we want to observe in this visualization</a:t>
            </a:r>
          </a:p>
          <a:p>
            <a:endParaRPr lang="en-US"/>
          </a:p>
          <a:p>
            <a:r>
              <a:rPr lang="en-US"/>
              <a:t>Not all the same parameters can apply</a:t>
            </a:r>
          </a:p>
          <a:p>
            <a:endParaRPr lang="en-US"/>
          </a:p>
          <a:p>
            <a:pPr algn="l"/>
            <a:r>
              <a:rPr lang="en-US" b="0" i="0">
                <a:solidFill>
                  <a:srgbClr val="171717"/>
                </a:solidFill>
                <a:effectLst/>
                <a:latin typeface="Segoe UI" panose="020B0502040204020203" pitchFamily="34" charset="0"/>
              </a:rPr>
              <a:t>Case = Evaluates a list of predicates and returns the first result expression whose predicate is satisfied.</a:t>
            </a:r>
          </a:p>
          <a:p>
            <a:pPr algn="l"/>
            <a:r>
              <a:rPr lang="en-US" b="0" i="0">
                <a:solidFill>
                  <a:srgbClr val="171717"/>
                </a:solidFill>
                <a:effectLst/>
                <a:latin typeface="Segoe UI" panose="020B0502040204020203" pitchFamily="34" charset="0"/>
              </a:rPr>
              <a:t>If neither of the predicates return true, the result of the last expression (the else) is returned. All odd arguments (count starts at 1) must be expressions that evaluate to a </a:t>
            </a:r>
            <a:r>
              <a:rPr lang="en-US" b="0" i="0" err="1">
                <a:solidFill>
                  <a:srgbClr val="171717"/>
                </a:solidFill>
                <a:effectLst/>
                <a:latin typeface="Segoe UI" panose="020B0502040204020203" pitchFamily="34" charset="0"/>
              </a:rPr>
              <a:t>boolean</a:t>
            </a:r>
            <a:r>
              <a:rPr lang="en-US" b="0" i="0">
                <a:solidFill>
                  <a:srgbClr val="171717"/>
                </a:solidFill>
                <a:effectLst/>
                <a:latin typeface="Segoe UI" panose="020B0502040204020203" pitchFamily="34" charset="0"/>
              </a:rPr>
              <a:t> value. All even arguments (the </a:t>
            </a:r>
            <a:r>
              <a:rPr lang="en-US" b="0" i="0" err="1">
                <a:solidFill>
                  <a:srgbClr val="171717"/>
                </a:solidFill>
                <a:effectLst/>
                <a:latin typeface="Segoe UI" panose="020B0502040204020203" pitchFamily="34" charset="0"/>
              </a:rPr>
              <a:t>thens</a:t>
            </a:r>
            <a:r>
              <a:rPr lang="en-US" b="0" i="0">
                <a:solidFill>
                  <a:srgbClr val="171717"/>
                </a:solidFill>
                <a:effectLst/>
                <a:latin typeface="Segoe UI" panose="020B0502040204020203" pitchFamily="34" charset="0"/>
              </a:rPr>
              <a:t>) and the last argument (the else) must be of the same type.</a:t>
            </a:r>
          </a:p>
          <a:p>
            <a:pPr algn="l"/>
            <a:r>
              <a:rPr lang="en-US" b="0" i="0">
                <a:solidFill>
                  <a:srgbClr val="0101FD"/>
                </a:solidFill>
                <a:effectLst/>
                <a:latin typeface="SFMono-Regular"/>
              </a:rPr>
              <a:t>range</a:t>
            </a:r>
            <a:r>
              <a:rPr lang="en-US" b="0" i="0">
                <a:solidFill>
                  <a:srgbClr val="171717"/>
                </a:solidFill>
                <a:effectLst/>
                <a:latin typeface="SFMono-Regular"/>
              </a:rPr>
              <a:t> Size </a:t>
            </a:r>
            <a:r>
              <a:rPr lang="en-US" b="0" i="0">
                <a:solidFill>
                  <a:srgbClr val="0101FD"/>
                </a:solidFill>
                <a:effectLst/>
                <a:latin typeface="SFMono-Regular"/>
              </a:rPr>
              <a:t>from</a:t>
            </a:r>
            <a:r>
              <a:rPr lang="en-US" b="0" i="0">
                <a:solidFill>
                  <a:srgbClr val="171717"/>
                </a:solidFill>
                <a:effectLst/>
                <a:latin typeface="SFMono-Regular"/>
              </a:rPr>
              <a:t> 1 </a:t>
            </a:r>
            <a:r>
              <a:rPr lang="en-US" b="0" i="0">
                <a:solidFill>
                  <a:srgbClr val="0101FD"/>
                </a:solidFill>
                <a:effectLst/>
                <a:latin typeface="SFMono-Regular"/>
              </a:rPr>
              <a:t>to</a:t>
            </a:r>
            <a:r>
              <a:rPr lang="en-US" b="0" i="0">
                <a:solidFill>
                  <a:srgbClr val="171717"/>
                </a:solidFill>
                <a:effectLst/>
                <a:latin typeface="SFMono-Regular"/>
              </a:rPr>
              <a:t> 15 </a:t>
            </a:r>
            <a:r>
              <a:rPr lang="en-US" b="0" i="0">
                <a:solidFill>
                  <a:srgbClr val="0101FD"/>
                </a:solidFill>
                <a:effectLst/>
                <a:latin typeface="SFMono-Regular"/>
              </a:rPr>
              <a:t>step</a:t>
            </a:r>
            <a:r>
              <a:rPr lang="en-US" b="0" i="0">
                <a:solidFill>
                  <a:srgbClr val="171717"/>
                </a:solidFill>
                <a:effectLst/>
                <a:latin typeface="SFMono-Regular"/>
              </a:rPr>
              <a:t> 2 | </a:t>
            </a:r>
            <a:r>
              <a:rPr lang="en-US" b="0" i="0">
                <a:solidFill>
                  <a:srgbClr val="006881"/>
                </a:solidFill>
                <a:effectLst/>
                <a:latin typeface="SFMono-Regular"/>
              </a:rPr>
              <a:t>extend</a:t>
            </a:r>
            <a:r>
              <a:rPr lang="en-US" b="0" i="0">
                <a:solidFill>
                  <a:srgbClr val="171717"/>
                </a:solidFill>
                <a:effectLst/>
                <a:latin typeface="SFMono-Regular"/>
              </a:rPr>
              <a:t> bucket = </a:t>
            </a:r>
            <a:r>
              <a:rPr lang="en-US" b="0" i="0">
                <a:solidFill>
                  <a:srgbClr val="0101FD"/>
                </a:solidFill>
                <a:effectLst/>
                <a:latin typeface="SFMono-Regular"/>
              </a:rPr>
              <a:t>case</a:t>
            </a:r>
            <a:r>
              <a:rPr lang="en-US" b="0" i="0">
                <a:solidFill>
                  <a:srgbClr val="171717"/>
                </a:solidFill>
                <a:effectLst/>
                <a:latin typeface="SFMono-Regular"/>
              </a:rPr>
              <a:t>(Size &lt;= 3, </a:t>
            </a:r>
            <a:r>
              <a:rPr lang="en-US" b="0" i="0">
                <a:solidFill>
                  <a:srgbClr val="A31515"/>
                </a:solidFill>
                <a:effectLst/>
                <a:latin typeface="SFMono-Regular"/>
              </a:rPr>
              <a:t>"Small"</a:t>
            </a:r>
            <a:r>
              <a:rPr lang="en-US" b="0" i="0">
                <a:solidFill>
                  <a:srgbClr val="171717"/>
                </a:solidFill>
                <a:effectLst/>
                <a:latin typeface="SFMono-Regular"/>
              </a:rPr>
              <a:t>, Size &lt;= 10, </a:t>
            </a:r>
            <a:r>
              <a:rPr lang="en-US" b="0" i="0">
                <a:solidFill>
                  <a:srgbClr val="A31515"/>
                </a:solidFill>
                <a:effectLst/>
                <a:latin typeface="SFMono-Regular"/>
              </a:rPr>
              <a:t>"Medium"</a:t>
            </a:r>
            <a:r>
              <a:rPr lang="en-US" b="0" i="0">
                <a:solidFill>
                  <a:srgbClr val="171717"/>
                </a:solidFill>
                <a:effectLst/>
                <a:latin typeface="SFMono-Regular"/>
              </a:rPr>
              <a:t>, </a:t>
            </a:r>
            <a:r>
              <a:rPr lang="en-US" b="0" i="0">
                <a:solidFill>
                  <a:srgbClr val="A31515"/>
                </a:solidFill>
                <a:effectLst/>
                <a:latin typeface="SFMono-Regular"/>
              </a:rPr>
              <a:t>"Large"</a:t>
            </a:r>
            <a:r>
              <a:rPr lang="en-US" b="0" i="0">
                <a:solidFill>
                  <a:srgbClr val="171717"/>
                </a:solidFill>
                <a:effectLst/>
                <a:latin typeface="SFMono-Regular"/>
              </a:rPr>
              <a:t>)</a:t>
            </a:r>
            <a:endParaRPr lang="en-US" b="0" i="0">
              <a:solidFill>
                <a:srgbClr val="171717"/>
              </a:solidFill>
              <a:effectLst/>
              <a:latin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44</a:t>
            </a:fld>
            <a:endParaRPr lang="en-GB"/>
          </a:p>
        </p:txBody>
      </p:sp>
    </p:spTree>
    <p:extLst>
      <p:ext uri="{BB962C8B-B14F-4D97-AF65-F5344CB8AC3E}">
        <p14:creationId xmlns:p14="http://schemas.microsoft.com/office/powerpoint/2010/main" val="3534344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are going to pull in the ADFS Data itself is a type of policy that we want to observe in this visualization</a:t>
            </a:r>
          </a:p>
          <a:p>
            <a:endParaRPr lang="en-US"/>
          </a:p>
          <a:p>
            <a:r>
              <a:rPr lang="en-US"/>
              <a:t>Not all the same parameters can apply</a:t>
            </a:r>
          </a:p>
          <a:p>
            <a:endParaRPr lang="en-US"/>
          </a:p>
          <a:p>
            <a:pPr algn="l"/>
            <a:r>
              <a:rPr lang="en-US" b="0" i="0">
                <a:solidFill>
                  <a:srgbClr val="171717"/>
                </a:solidFill>
                <a:effectLst/>
                <a:latin typeface="Segoe UI" panose="020B0502040204020203" pitchFamily="34" charset="0"/>
              </a:rPr>
              <a:t>Case = Evaluates a list of predicates and returns the first result expression whose predicate is satisfied.</a:t>
            </a:r>
          </a:p>
          <a:p>
            <a:pPr algn="l"/>
            <a:r>
              <a:rPr lang="en-US" b="0" i="0">
                <a:solidFill>
                  <a:srgbClr val="171717"/>
                </a:solidFill>
                <a:effectLst/>
                <a:latin typeface="Segoe UI" panose="020B0502040204020203" pitchFamily="34" charset="0"/>
              </a:rPr>
              <a:t>If neither of the predicates return true, the result of the last expression (the else) is returned. All odd arguments (count starts at 1) must be expressions that evaluate to a </a:t>
            </a:r>
            <a:r>
              <a:rPr lang="en-US" b="0" i="0" err="1">
                <a:solidFill>
                  <a:srgbClr val="171717"/>
                </a:solidFill>
                <a:effectLst/>
                <a:latin typeface="Segoe UI" panose="020B0502040204020203" pitchFamily="34" charset="0"/>
              </a:rPr>
              <a:t>boolean</a:t>
            </a:r>
            <a:r>
              <a:rPr lang="en-US" b="0" i="0">
                <a:solidFill>
                  <a:srgbClr val="171717"/>
                </a:solidFill>
                <a:effectLst/>
                <a:latin typeface="Segoe UI" panose="020B0502040204020203" pitchFamily="34" charset="0"/>
              </a:rPr>
              <a:t> value. All even arguments (the </a:t>
            </a:r>
            <a:r>
              <a:rPr lang="en-US" b="0" i="0" err="1">
                <a:solidFill>
                  <a:srgbClr val="171717"/>
                </a:solidFill>
                <a:effectLst/>
                <a:latin typeface="Segoe UI" panose="020B0502040204020203" pitchFamily="34" charset="0"/>
              </a:rPr>
              <a:t>thens</a:t>
            </a:r>
            <a:r>
              <a:rPr lang="en-US" b="0" i="0">
                <a:solidFill>
                  <a:srgbClr val="171717"/>
                </a:solidFill>
                <a:effectLst/>
                <a:latin typeface="Segoe UI" panose="020B0502040204020203" pitchFamily="34" charset="0"/>
              </a:rPr>
              <a:t>) and the last argument (the else) must be of the same type.</a:t>
            </a:r>
          </a:p>
          <a:p>
            <a:pPr algn="l"/>
            <a:r>
              <a:rPr lang="en-US" b="0" i="0">
                <a:solidFill>
                  <a:srgbClr val="0101FD"/>
                </a:solidFill>
                <a:effectLst/>
                <a:latin typeface="SFMono-Regular"/>
              </a:rPr>
              <a:t>range</a:t>
            </a:r>
            <a:r>
              <a:rPr lang="en-US" b="0" i="0">
                <a:solidFill>
                  <a:srgbClr val="171717"/>
                </a:solidFill>
                <a:effectLst/>
                <a:latin typeface="SFMono-Regular"/>
              </a:rPr>
              <a:t> Size </a:t>
            </a:r>
            <a:r>
              <a:rPr lang="en-US" b="0" i="0">
                <a:solidFill>
                  <a:srgbClr val="0101FD"/>
                </a:solidFill>
                <a:effectLst/>
                <a:latin typeface="SFMono-Regular"/>
              </a:rPr>
              <a:t>from</a:t>
            </a:r>
            <a:r>
              <a:rPr lang="en-US" b="0" i="0">
                <a:solidFill>
                  <a:srgbClr val="171717"/>
                </a:solidFill>
                <a:effectLst/>
                <a:latin typeface="SFMono-Regular"/>
              </a:rPr>
              <a:t> 1 </a:t>
            </a:r>
            <a:r>
              <a:rPr lang="en-US" b="0" i="0">
                <a:solidFill>
                  <a:srgbClr val="0101FD"/>
                </a:solidFill>
                <a:effectLst/>
                <a:latin typeface="SFMono-Regular"/>
              </a:rPr>
              <a:t>to</a:t>
            </a:r>
            <a:r>
              <a:rPr lang="en-US" b="0" i="0">
                <a:solidFill>
                  <a:srgbClr val="171717"/>
                </a:solidFill>
                <a:effectLst/>
                <a:latin typeface="SFMono-Regular"/>
              </a:rPr>
              <a:t> 15 </a:t>
            </a:r>
            <a:r>
              <a:rPr lang="en-US" b="0" i="0">
                <a:solidFill>
                  <a:srgbClr val="0101FD"/>
                </a:solidFill>
                <a:effectLst/>
                <a:latin typeface="SFMono-Regular"/>
              </a:rPr>
              <a:t>step</a:t>
            </a:r>
            <a:r>
              <a:rPr lang="en-US" b="0" i="0">
                <a:solidFill>
                  <a:srgbClr val="171717"/>
                </a:solidFill>
                <a:effectLst/>
                <a:latin typeface="SFMono-Regular"/>
              </a:rPr>
              <a:t> 2 | </a:t>
            </a:r>
            <a:r>
              <a:rPr lang="en-US" b="0" i="0">
                <a:solidFill>
                  <a:srgbClr val="006881"/>
                </a:solidFill>
                <a:effectLst/>
                <a:latin typeface="SFMono-Regular"/>
              </a:rPr>
              <a:t>extend</a:t>
            </a:r>
            <a:r>
              <a:rPr lang="en-US" b="0" i="0">
                <a:solidFill>
                  <a:srgbClr val="171717"/>
                </a:solidFill>
                <a:effectLst/>
                <a:latin typeface="SFMono-Regular"/>
              </a:rPr>
              <a:t> bucket = </a:t>
            </a:r>
            <a:r>
              <a:rPr lang="en-US" b="0" i="0">
                <a:solidFill>
                  <a:srgbClr val="0101FD"/>
                </a:solidFill>
                <a:effectLst/>
                <a:latin typeface="SFMono-Regular"/>
              </a:rPr>
              <a:t>case</a:t>
            </a:r>
            <a:r>
              <a:rPr lang="en-US" b="0" i="0">
                <a:solidFill>
                  <a:srgbClr val="171717"/>
                </a:solidFill>
                <a:effectLst/>
                <a:latin typeface="SFMono-Regular"/>
              </a:rPr>
              <a:t>(Size &lt;= 3, </a:t>
            </a:r>
            <a:r>
              <a:rPr lang="en-US" b="0" i="0">
                <a:solidFill>
                  <a:srgbClr val="A31515"/>
                </a:solidFill>
                <a:effectLst/>
                <a:latin typeface="SFMono-Regular"/>
              </a:rPr>
              <a:t>"Small"</a:t>
            </a:r>
            <a:r>
              <a:rPr lang="en-US" b="0" i="0">
                <a:solidFill>
                  <a:srgbClr val="171717"/>
                </a:solidFill>
                <a:effectLst/>
                <a:latin typeface="SFMono-Regular"/>
              </a:rPr>
              <a:t>, Size &lt;= 10, </a:t>
            </a:r>
            <a:r>
              <a:rPr lang="en-US" b="0" i="0">
                <a:solidFill>
                  <a:srgbClr val="A31515"/>
                </a:solidFill>
                <a:effectLst/>
                <a:latin typeface="SFMono-Regular"/>
              </a:rPr>
              <a:t>"Medium"</a:t>
            </a:r>
            <a:r>
              <a:rPr lang="en-US" b="0" i="0">
                <a:solidFill>
                  <a:srgbClr val="171717"/>
                </a:solidFill>
                <a:effectLst/>
                <a:latin typeface="SFMono-Regular"/>
              </a:rPr>
              <a:t>, </a:t>
            </a:r>
            <a:r>
              <a:rPr lang="en-US" b="0" i="0">
                <a:solidFill>
                  <a:srgbClr val="A31515"/>
                </a:solidFill>
                <a:effectLst/>
                <a:latin typeface="SFMono-Regular"/>
              </a:rPr>
              <a:t>"Large"</a:t>
            </a:r>
            <a:r>
              <a:rPr lang="en-US" b="0" i="0">
                <a:solidFill>
                  <a:srgbClr val="171717"/>
                </a:solidFill>
                <a:effectLst/>
                <a:latin typeface="SFMono-Regular"/>
              </a:rPr>
              <a:t>)</a:t>
            </a:r>
            <a:endParaRPr lang="en-US" b="0" i="0">
              <a:solidFill>
                <a:srgbClr val="171717"/>
              </a:solidFill>
              <a:effectLst/>
              <a:latin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45</a:t>
            </a:fld>
            <a:endParaRPr lang="en-GB"/>
          </a:p>
        </p:txBody>
      </p:sp>
    </p:spTree>
    <p:extLst>
      <p:ext uri="{BB962C8B-B14F-4D97-AF65-F5344CB8AC3E}">
        <p14:creationId xmlns:p14="http://schemas.microsoft.com/office/powerpoint/2010/main" val="2846032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bar chart is very similar to the pie chart query – maybe even a bit more straightforward</a:t>
            </a:r>
          </a:p>
          <a:p>
            <a:endParaRPr lang="en-US"/>
          </a:p>
          <a:p>
            <a:r>
              <a:rPr lang="en-US"/>
              <a:t>We are still creating the two data sets, but this time we can just do a simple union and then summarize the count on a hourly basis by auth policy.</a:t>
            </a:r>
          </a:p>
        </p:txBody>
      </p:sp>
      <p:sp>
        <p:nvSpPr>
          <p:cNvPr id="4" name="Slide Number Placeholder 3"/>
          <p:cNvSpPr>
            <a:spLocks noGrp="1"/>
          </p:cNvSpPr>
          <p:nvPr>
            <p:ph type="sldNum" sz="quarter" idx="5"/>
          </p:nvPr>
        </p:nvSpPr>
        <p:spPr/>
        <p:txBody>
          <a:bodyPr/>
          <a:lstStyle/>
          <a:p>
            <a:fld id="{6F609DCD-38B9-4CAA-A10D-406D26B56706}" type="slidenum">
              <a:rPr lang="en-GB" smtClean="0"/>
              <a:t>46</a:t>
            </a:fld>
            <a:endParaRPr lang="en-GB"/>
          </a:p>
        </p:txBody>
      </p:sp>
    </p:spTree>
    <p:extLst>
      <p:ext uri="{BB962C8B-B14F-4D97-AF65-F5344CB8AC3E}">
        <p14:creationId xmlns:p14="http://schemas.microsoft.com/office/powerpoint/2010/main" val="40332270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still want the pie and bar chart to be interactive, so don’t forget that we have to add the exported parameter settings in the pie chart, and these extra lines to the bar chart query.</a:t>
            </a:r>
          </a:p>
        </p:txBody>
      </p:sp>
      <p:sp>
        <p:nvSpPr>
          <p:cNvPr id="4" name="Slide Number Placeholder 3"/>
          <p:cNvSpPr>
            <a:spLocks noGrp="1"/>
          </p:cNvSpPr>
          <p:nvPr>
            <p:ph type="sldNum" sz="quarter" idx="5"/>
          </p:nvPr>
        </p:nvSpPr>
        <p:spPr/>
        <p:txBody>
          <a:bodyPr/>
          <a:lstStyle/>
          <a:p>
            <a:fld id="{6F609DCD-38B9-4CAA-A10D-406D26B56706}" type="slidenum">
              <a:rPr lang="en-GB" smtClean="0"/>
              <a:t>47</a:t>
            </a:fld>
            <a:endParaRPr lang="en-GB"/>
          </a:p>
        </p:txBody>
      </p:sp>
    </p:spTree>
    <p:extLst>
      <p:ext uri="{BB962C8B-B14F-4D97-AF65-F5344CB8AC3E}">
        <p14:creationId xmlns:p14="http://schemas.microsoft.com/office/powerpoint/2010/main" val="26236915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Do Not Delete. Do Not Change.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608BCF-F3C4-42AD-BD9F-70B8D0A8C5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4520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a:solidFill>
                  <a:schemeClr val="tx1"/>
                </a:solidFill>
                <a:effectLst/>
                <a:latin typeface="Segoe UI"/>
                <a:cs typeface="Segoe UI"/>
              </a:rPr>
              <a:t>A holistic approach to Zero Trust approach should extend throughout the </a:t>
            </a:r>
            <a:r>
              <a:rPr lang="en-US" sz="900" b="1" i="1" kern="1200">
                <a:solidFill>
                  <a:schemeClr val="tx1"/>
                </a:solidFill>
                <a:effectLst/>
                <a:latin typeface="Segoe UI"/>
                <a:cs typeface="Segoe UI"/>
              </a:rPr>
              <a:t>entire</a:t>
            </a:r>
            <a:r>
              <a:rPr lang="en-US" sz="900" kern="1200">
                <a:solidFill>
                  <a:schemeClr val="tx1"/>
                </a:solidFill>
                <a:effectLst/>
                <a:latin typeface="Segoe UI"/>
                <a:cs typeface="Segoe UI"/>
              </a:rPr>
              <a:t> digital estate—</a:t>
            </a:r>
            <a:endParaRPr lang="en-US" sz="900">
              <a:latin typeface="Segoe UI"/>
              <a:cs typeface="Segoe UI"/>
            </a:endParaRPr>
          </a:p>
          <a:p>
            <a:pPr marL="0" indent="0">
              <a:spcAft>
                <a:spcPts val="333"/>
              </a:spcAft>
              <a:buFont typeface="Arial"/>
              <a:buNone/>
            </a:pPr>
            <a:endParaRPr lang="en-US"/>
          </a:p>
          <a:p>
            <a:pPr marL="171450" indent="-171450">
              <a:spcAft>
                <a:spcPts val="333"/>
              </a:spcAft>
              <a:buFont typeface="Arial"/>
              <a:buChar char="•"/>
            </a:pPr>
            <a:r>
              <a:rPr lang="en-US" b="1">
                <a:latin typeface="Segoe UI Light"/>
                <a:cs typeface="Segoe UI Light"/>
              </a:rPr>
              <a:t>Visibility, Analytics, and Automation: </a:t>
            </a:r>
            <a:r>
              <a:rPr lang="en-US">
                <a:latin typeface="Segoe UI Light"/>
                <a:cs typeface="Segoe UI Light"/>
              </a:rPr>
              <a:t>Telemetry from the systems above must be processed and acted on automatically. Attacks happen at cloud speed – your defense systems must act at cloud speed as well, and humans just can’t react quickly enough. Integrate intelligence with policy-based response for real-time automated threat protection.</a:t>
            </a:r>
          </a:p>
          <a:p>
            <a:endParaRPr lang="en-US">
              <a:latin typeface="Segoe UI" panose="020B0502040204020203" pitchFamily="34" charset="0"/>
            </a:endParaRPr>
          </a:p>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3/29/2022 18:46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210561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Focus is on workbook but the value you get is just as good as the data that is fed into them.</a:t>
            </a:r>
          </a:p>
          <a:p>
            <a:pPr marL="0" marR="0">
              <a:lnSpc>
                <a:spcPct val="107000"/>
              </a:lnSpc>
              <a:spcBef>
                <a:spcPts val="0"/>
              </a:spcBef>
              <a:spcAft>
                <a:spcPts val="80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A prerequisite to having any of these is have a log analytics workspace.</a:t>
            </a:r>
          </a:p>
          <a:p>
            <a:pPr marL="0" marR="0">
              <a:lnSpc>
                <a:spcPct val="107000"/>
              </a:lnSpc>
              <a:spcBef>
                <a:spcPts val="0"/>
              </a:spcBef>
              <a:spcAft>
                <a:spcPts val="80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You find that under the monitoring blade of the portal</a:t>
            </a:r>
          </a:p>
          <a:p>
            <a:pPr marL="0" marR="0">
              <a:lnSpc>
                <a:spcPct val="107000"/>
              </a:lnSpc>
              <a:spcBef>
                <a:spcPts val="0"/>
              </a:spcBef>
              <a:spcAft>
                <a:spcPts val="80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You can use the reports as is or create a whole new report to fit your needs. You have a range of data sources and logs that get fed into workbooks to create extensive reports</a:t>
            </a:r>
          </a:p>
        </p:txBody>
      </p:sp>
      <p:sp>
        <p:nvSpPr>
          <p:cNvPr id="4" name="Slide Number Placeholder 3"/>
          <p:cNvSpPr>
            <a:spLocks noGrp="1"/>
          </p:cNvSpPr>
          <p:nvPr>
            <p:ph type="sldNum" sz="quarter" idx="5"/>
          </p:nvPr>
        </p:nvSpPr>
        <p:spPr/>
        <p:txBody>
          <a:bodyPr/>
          <a:lstStyle/>
          <a:p>
            <a:fld id="{2E0E4A4B-1B62-4158-83B4-5C88C2B5297B}" type="slidenum">
              <a:rPr lang="en-US" smtClean="0"/>
              <a:t>11</a:t>
            </a:fld>
            <a:endParaRPr lang="en-US"/>
          </a:p>
        </p:txBody>
      </p:sp>
    </p:spTree>
    <p:extLst>
      <p:ext uri="{BB962C8B-B14F-4D97-AF65-F5344CB8AC3E}">
        <p14:creationId xmlns:p14="http://schemas.microsoft.com/office/powerpoint/2010/main" val="3965051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the diagnostics setting blade </a:t>
            </a:r>
          </a:p>
          <a:p>
            <a:endParaRPr lang="en-US"/>
          </a:p>
          <a:p>
            <a:r>
              <a:rPr lang="en-US"/>
              <a:t>This is where you flow the data into workbooks</a:t>
            </a:r>
          </a:p>
          <a:p>
            <a:endParaRPr lang="en-US"/>
          </a:p>
          <a:p>
            <a:r>
              <a:rPr lang="en-US"/>
              <a:t> - select the Categories you care about along with the preferred retention schedule and all the other services you want to feed into</a:t>
            </a:r>
          </a:p>
          <a:p>
            <a:endParaRPr lang="en-US"/>
          </a:p>
          <a:p>
            <a:r>
              <a:rPr lang="en-US"/>
              <a:t>For richer workbooks we recommend a longer retention period to gather enough data points.</a:t>
            </a:r>
          </a:p>
          <a:p>
            <a:endParaRPr lang="en-US"/>
          </a:p>
          <a:p>
            <a:endParaRPr lang="en-US"/>
          </a:p>
        </p:txBody>
      </p:sp>
      <p:sp>
        <p:nvSpPr>
          <p:cNvPr id="4" name="Slide Number Placeholder 3"/>
          <p:cNvSpPr>
            <a:spLocks noGrp="1"/>
          </p:cNvSpPr>
          <p:nvPr>
            <p:ph type="sldNum" sz="quarter" idx="5"/>
          </p:nvPr>
        </p:nvSpPr>
        <p:spPr/>
        <p:txBody>
          <a:bodyPr/>
          <a:lstStyle/>
          <a:p>
            <a:fld id="{6F609DCD-38B9-4CAA-A10D-406D26B56706}" type="slidenum">
              <a:rPr lang="en-GB" smtClean="0"/>
              <a:t>12</a:t>
            </a:fld>
            <a:endParaRPr lang="en-GB"/>
          </a:p>
        </p:txBody>
      </p:sp>
    </p:spTree>
    <p:extLst>
      <p:ext uri="{BB962C8B-B14F-4D97-AF65-F5344CB8AC3E}">
        <p14:creationId xmlns:p14="http://schemas.microsoft.com/office/powerpoint/2010/main" val="892502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GTP PMS, we get to interact with some of Microsoft’s biggest customers and get to listen to pain points that gets fed back into the product.</a:t>
            </a:r>
            <a:br>
              <a:rPr lang="en-US"/>
            </a:br>
            <a:br>
              <a:rPr lang="en-US"/>
            </a:br>
            <a:r>
              <a:rPr lang="en-US"/>
              <a:t>Some use cases that emphasize benefits of Workbooks are :</a:t>
            </a:r>
          </a:p>
          <a:p>
            <a:endParaRPr lang="en-US"/>
          </a:p>
          <a:p>
            <a:r>
              <a:rPr lang="en-US"/>
              <a:t>Blocking legacy auth and needing to see who still uses it</a:t>
            </a:r>
          </a:p>
          <a:p>
            <a:endParaRPr lang="en-US"/>
          </a:p>
          <a:p>
            <a:r>
              <a:rPr lang="en-US"/>
              <a:t>Customer who collaborate with other tenants want some insights into how that is being used and how much exposure they have</a:t>
            </a:r>
          </a:p>
        </p:txBody>
      </p:sp>
      <p:sp>
        <p:nvSpPr>
          <p:cNvPr id="4" name="Slide Number Placeholder 3"/>
          <p:cNvSpPr>
            <a:spLocks noGrp="1"/>
          </p:cNvSpPr>
          <p:nvPr>
            <p:ph type="sldNum" sz="quarter" idx="5"/>
          </p:nvPr>
        </p:nvSpPr>
        <p:spPr/>
        <p:txBody>
          <a:bodyPr/>
          <a:lstStyle/>
          <a:p>
            <a:fld id="{6F609DCD-38B9-4CAA-A10D-406D26B56706}" type="slidenum">
              <a:rPr lang="en-GB" smtClean="0"/>
              <a:t>13</a:t>
            </a:fld>
            <a:endParaRPr lang="en-GB"/>
          </a:p>
        </p:txBody>
      </p:sp>
    </p:spTree>
    <p:extLst>
      <p:ext uri="{BB962C8B-B14F-4D97-AF65-F5344CB8AC3E}">
        <p14:creationId xmlns:p14="http://schemas.microsoft.com/office/powerpoint/2010/main" val="3317797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look at some of the workbooks so you can start making use of these insights</a:t>
            </a:r>
          </a:p>
        </p:txBody>
      </p:sp>
      <p:sp>
        <p:nvSpPr>
          <p:cNvPr id="4" name="Slide Number Placeholder 3"/>
          <p:cNvSpPr>
            <a:spLocks noGrp="1"/>
          </p:cNvSpPr>
          <p:nvPr>
            <p:ph type="sldNum" sz="quarter" idx="5"/>
          </p:nvPr>
        </p:nvSpPr>
        <p:spPr/>
        <p:txBody>
          <a:bodyPr/>
          <a:lstStyle/>
          <a:p>
            <a:fld id="{6F609DCD-38B9-4CAA-A10D-406D26B56706}" type="slidenum">
              <a:rPr lang="en-GB" smtClean="0"/>
              <a:t>14</a:t>
            </a:fld>
            <a:endParaRPr lang="en-GB"/>
          </a:p>
        </p:txBody>
      </p:sp>
    </p:spTree>
    <p:extLst>
      <p:ext uri="{BB962C8B-B14F-4D97-AF65-F5344CB8AC3E}">
        <p14:creationId xmlns:p14="http://schemas.microsoft.com/office/powerpoint/2010/main" val="4242720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Legacy reports, </a:t>
            </a:r>
          </a:p>
        </p:txBody>
      </p:sp>
      <p:sp>
        <p:nvSpPr>
          <p:cNvPr id="4" name="Slide Number Placeholder 3"/>
          <p:cNvSpPr>
            <a:spLocks noGrp="1"/>
          </p:cNvSpPr>
          <p:nvPr>
            <p:ph type="sldNum" sz="quarter" idx="5"/>
          </p:nvPr>
        </p:nvSpPr>
        <p:spPr/>
        <p:txBody>
          <a:bodyPr/>
          <a:lstStyle/>
          <a:p>
            <a:fld id="{6F609DCD-38B9-4CAA-A10D-406D26B56706}" type="slidenum">
              <a:rPr lang="en-GB" smtClean="0"/>
              <a:t>15</a:t>
            </a:fld>
            <a:endParaRPr lang="en-GB"/>
          </a:p>
        </p:txBody>
      </p:sp>
    </p:spTree>
    <p:extLst>
      <p:ext uri="{BB962C8B-B14F-4D97-AF65-F5344CB8AC3E}">
        <p14:creationId xmlns:p14="http://schemas.microsoft.com/office/powerpoint/2010/main" val="36592704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D991637-BA49-2349-8CF8-98CF81311F5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354665" y="0"/>
            <a:ext cx="13546666" cy="6858000"/>
          </a:xfrm>
          <a:prstGeom prst="rect">
            <a:avLst/>
          </a:prstGeom>
        </p:spPr>
      </p:pic>
      <p:sp>
        <p:nvSpPr>
          <p:cNvPr id="4" name="Title 3">
            <a:extLst>
              <a:ext uri="{FF2B5EF4-FFF2-40B4-BE49-F238E27FC236}">
                <a16:creationId xmlns:a16="http://schemas.microsoft.com/office/drawing/2014/main" id="{10C49157-CC2F-49D3-992B-BA07BF97457C}"/>
              </a:ext>
            </a:extLst>
          </p:cNvPr>
          <p:cNvSpPr>
            <a:spLocks noGrp="1"/>
          </p:cNvSpPr>
          <p:nvPr>
            <p:ph type="title" hasCustomPrompt="1"/>
          </p:nvPr>
        </p:nvSpPr>
        <p:spPr>
          <a:xfrm>
            <a:off x="0" y="-650713"/>
            <a:ext cx="11277600" cy="567566"/>
          </a:xfrm>
        </p:spPr>
        <p:txBody>
          <a:bodyPr/>
          <a:lstStyle>
            <a:lvl1pPr>
              <a:defRPr/>
            </a:lvl1pPr>
          </a:lstStyle>
          <a:p>
            <a:r>
              <a:rPr lang="en-US"/>
              <a:t>Click to edit Master title style for screen reader</a:t>
            </a:r>
          </a:p>
        </p:txBody>
      </p:sp>
      <p:sp>
        <p:nvSpPr>
          <p:cNvPr id="3" name="Subtitle 2">
            <a:extLst>
              <a:ext uri="{FF2B5EF4-FFF2-40B4-BE49-F238E27FC236}">
                <a16:creationId xmlns:a16="http://schemas.microsoft.com/office/drawing/2014/main" id="{94521420-D67E-AC4B-B45A-99D75E107D01}"/>
              </a:ext>
            </a:extLst>
          </p:cNvPr>
          <p:cNvSpPr>
            <a:spLocks noGrp="1"/>
          </p:cNvSpPr>
          <p:nvPr>
            <p:ph type="subTitle" idx="1" hasCustomPrompt="1"/>
          </p:nvPr>
        </p:nvSpPr>
        <p:spPr>
          <a:xfrm>
            <a:off x="457201" y="4467506"/>
            <a:ext cx="3922090" cy="1545367"/>
          </a:xfrm>
        </p:spPr>
        <p:txBody>
          <a:bodyPr>
            <a:normAutofit/>
          </a:bodyPr>
          <a:lstStyle>
            <a:lvl1pPr marL="0" indent="0" algn="l">
              <a:buNone/>
              <a:defRPr sz="1400">
                <a:solidFill>
                  <a:srgbClr val="081F2C">
                    <a:alpha val="50000"/>
                  </a:srgb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z="2000">
                <a:solidFill>
                  <a:srgbClr val="091F2C"/>
                </a:solidFill>
              </a:rPr>
              <a:t>March 29 – 31, 2022</a:t>
            </a:r>
          </a:p>
          <a:p>
            <a:r>
              <a:rPr lang="en-US" sz="1400">
                <a:solidFill>
                  <a:srgbClr val="091F2C"/>
                </a:solidFill>
              </a:rPr>
              <a:t>Learn more at </a:t>
            </a:r>
            <a:r>
              <a:rPr lang="en-US" sz="1400" u="sng">
                <a:solidFill>
                  <a:srgbClr val="091F2C"/>
                </a:solidFill>
              </a:rPr>
              <a:t>summit.microsoft.com</a:t>
            </a:r>
          </a:p>
        </p:txBody>
      </p:sp>
      <p:pic>
        <p:nvPicPr>
          <p:cNvPr id="6" name="Picture 5">
            <a:extLst>
              <a:ext uri="{FF2B5EF4-FFF2-40B4-BE49-F238E27FC236}">
                <a16:creationId xmlns:a16="http://schemas.microsoft.com/office/drawing/2014/main" id="{519C7F09-5B64-3741-8773-149480DBEAA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57200" y="296315"/>
            <a:ext cx="988036" cy="384722"/>
          </a:xfrm>
          <a:prstGeom prst="rect">
            <a:avLst/>
          </a:prstGeom>
        </p:spPr>
      </p:pic>
      <p:sp>
        <p:nvSpPr>
          <p:cNvPr id="2" name="TextBox 1">
            <a:extLst>
              <a:ext uri="{FF2B5EF4-FFF2-40B4-BE49-F238E27FC236}">
                <a16:creationId xmlns:a16="http://schemas.microsoft.com/office/drawing/2014/main" id="{EFBDD62D-DFD7-4903-A895-FBE895ABC0F2}"/>
              </a:ext>
            </a:extLst>
          </p:cNvPr>
          <p:cNvSpPr txBox="1"/>
          <p:nvPr userDrawn="1"/>
        </p:nvSpPr>
        <p:spPr>
          <a:xfrm>
            <a:off x="449728" y="1407853"/>
            <a:ext cx="4153669" cy="3093154"/>
          </a:xfrm>
          <a:prstGeom prst="rect">
            <a:avLst/>
          </a:prstGeom>
          <a:noFill/>
        </p:spPr>
        <p:txBody>
          <a:bodyPr wrap="square" rtlCol="0">
            <a:spAutoFit/>
          </a:bodyPr>
          <a:lstStyle/>
          <a:p>
            <a:r>
              <a:rPr lang="en-US" sz="3800" spc="600" baseline="0">
                <a:solidFill>
                  <a:srgbClr val="091F2C"/>
                </a:solidFill>
                <a:latin typeface="Segoe UI Semibold" panose="020B0702040204020203" pitchFamily="34" charset="0"/>
                <a:cs typeface="Segoe UI Semibold" panose="020B0702040204020203" pitchFamily="34" charset="0"/>
              </a:rPr>
              <a:t>MVP</a:t>
            </a:r>
          </a:p>
          <a:p>
            <a:pPr>
              <a:spcBef>
                <a:spcPts val="2400"/>
              </a:spcBef>
              <a:spcAft>
                <a:spcPts val="0"/>
              </a:spcAft>
            </a:pPr>
            <a:r>
              <a:rPr lang="en-US" sz="6600" b="1" spc="600" baseline="0">
                <a:solidFill>
                  <a:srgbClr val="091F2C"/>
                </a:solidFill>
                <a:latin typeface="+mn-lt"/>
                <a:ea typeface="Segoe UI Black" panose="020B0A02040204020203" pitchFamily="34" charset="0"/>
                <a:cs typeface="Segoe UI Semibold" panose="020B0702040204020203" pitchFamily="34" charset="0"/>
              </a:rPr>
              <a:t>Global</a:t>
            </a:r>
          </a:p>
          <a:p>
            <a:pPr>
              <a:spcBef>
                <a:spcPts val="400"/>
              </a:spcBef>
              <a:spcAft>
                <a:spcPts val="0"/>
              </a:spcAft>
            </a:pPr>
            <a:r>
              <a:rPr lang="en-US" sz="6600" b="1" spc="600" baseline="0">
                <a:solidFill>
                  <a:srgbClr val="091F2C"/>
                </a:solidFill>
                <a:latin typeface="+mn-lt"/>
                <a:ea typeface="Segoe UI Black" panose="020B0A02040204020203" pitchFamily="34" charset="0"/>
                <a:cs typeface="Segoe UI Semibold" panose="020B0702040204020203" pitchFamily="34" charset="0"/>
              </a:rPr>
              <a:t>Summit</a:t>
            </a:r>
          </a:p>
        </p:txBody>
      </p:sp>
      <p:sp>
        <p:nvSpPr>
          <p:cNvPr id="5" name="Rectangle 4">
            <a:extLst>
              <a:ext uri="{FF2B5EF4-FFF2-40B4-BE49-F238E27FC236}">
                <a16:creationId xmlns:a16="http://schemas.microsoft.com/office/drawing/2014/main" id="{18A4D5C0-7E8B-4E71-A3FE-E4F11DA7E249}"/>
              </a:ext>
              <a:ext uri="{C183D7F6-B498-43B3-948B-1728B52AA6E4}">
                <adec:decorative xmlns:adec="http://schemas.microsoft.com/office/drawing/2017/decorative" val="1"/>
              </a:ext>
            </a:extLst>
          </p:cNvPr>
          <p:cNvSpPr/>
          <p:nvPr userDrawn="1"/>
        </p:nvSpPr>
        <p:spPr>
          <a:xfrm>
            <a:off x="578308" y="2160140"/>
            <a:ext cx="384048" cy="54864"/>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B3F0BCFC-E850-46AA-8086-C227361BA944}"/>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796393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_Only_graphic">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020ADB-030B-A04D-B4C4-6029A8BF584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10" name="Date Placeholder 9">
            <a:extLst>
              <a:ext uri="{FF2B5EF4-FFF2-40B4-BE49-F238E27FC236}">
                <a16:creationId xmlns:a16="http://schemas.microsoft.com/office/drawing/2014/main" id="{AFD50A04-76D8-DA45-B68D-44E790AE3346}"/>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1202782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Speaker Bi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D00289-BAA1-8740-B6FA-81CD269BD78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10" name="Text Placeholder 9">
            <a:extLst>
              <a:ext uri="{FF2B5EF4-FFF2-40B4-BE49-F238E27FC236}">
                <a16:creationId xmlns:a16="http://schemas.microsoft.com/office/drawing/2014/main" id="{D54A1A2C-6E11-CA41-8093-560DC9B63F5E}"/>
              </a:ext>
            </a:extLst>
          </p:cNvPr>
          <p:cNvSpPr>
            <a:spLocks noGrp="1"/>
          </p:cNvSpPr>
          <p:nvPr>
            <p:ph type="body" sz="quarter" idx="11" hasCustomPrompt="1"/>
          </p:nvPr>
        </p:nvSpPr>
        <p:spPr>
          <a:xfrm>
            <a:off x="5718175" y="2867025"/>
            <a:ext cx="3983038" cy="561975"/>
          </a:xfrm>
        </p:spPr>
        <p:txBody>
          <a:bodyPr>
            <a:norm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Speaker Name</a:t>
            </a:r>
          </a:p>
        </p:txBody>
      </p:sp>
      <p:sp>
        <p:nvSpPr>
          <p:cNvPr id="11" name="Text Placeholder 9">
            <a:extLst>
              <a:ext uri="{FF2B5EF4-FFF2-40B4-BE49-F238E27FC236}">
                <a16:creationId xmlns:a16="http://schemas.microsoft.com/office/drawing/2014/main" id="{64B48906-34F9-314A-B89E-54DC75CAB058}"/>
              </a:ext>
            </a:extLst>
          </p:cNvPr>
          <p:cNvSpPr>
            <a:spLocks noGrp="1"/>
          </p:cNvSpPr>
          <p:nvPr>
            <p:ph type="body" sz="quarter" idx="12" hasCustomPrompt="1"/>
          </p:nvPr>
        </p:nvSpPr>
        <p:spPr>
          <a:xfrm>
            <a:off x="5718175" y="3410999"/>
            <a:ext cx="3983038" cy="430079"/>
          </a:xfrm>
        </p:spPr>
        <p:txBody>
          <a:bodyPr>
            <a:normAutofit/>
          </a:bodyPr>
          <a:lstStyle>
            <a:lvl1pPr marL="0" indent="0">
              <a:buNone/>
              <a:defRPr sz="1600" b="0" i="0">
                <a:solidFill>
                  <a:srgbClr val="081F2C">
                    <a:alpha val="50000"/>
                  </a:srgbClr>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Them/They (Edit)</a:t>
            </a:r>
          </a:p>
        </p:txBody>
      </p:sp>
      <p:sp>
        <p:nvSpPr>
          <p:cNvPr id="12" name="Text Placeholder 9">
            <a:extLst>
              <a:ext uri="{FF2B5EF4-FFF2-40B4-BE49-F238E27FC236}">
                <a16:creationId xmlns:a16="http://schemas.microsoft.com/office/drawing/2014/main" id="{0DAF0B99-6735-4A4C-A46C-5686C1210824}"/>
              </a:ext>
            </a:extLst>
          </p:cNvPr>
          <p:cNvSpPr>
            <a:spLocks noGrp="1"/>
          </p:cNvSpPr>
          <p:nvPr>
            <p:ph type="body" sz="quarter" idx="13" hasCustomPrompt="1"/>
          </p:nvPr>
        </p:nvSpPr>
        <p:spPr>
          <a:xfrm>
            <a:off x="5718175" y="3891446"/>
            <a:ext cx="3983038" cy="430079"/>
          </a:xfrm>
        </p:spPr>
        <p:txBody>
          <a:bodyPr>
            <a:noAutofit/>
          </a:bodyPr>
          <a:lstStyle>
            <a:lvl1pPr marL="0" indent="0">
              <a:buNone/>
              <a:defRPr sz="1800" b="0" i="0">
                <a:solidFill>
                  <a:srgbClr val="081F2C"/>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Job title goes here</a:t>
            </a:r>
          </a:p>
        </p:txBody>
      </p:sp>
      <p:sp>
        <p:nvSpPr>
          <p:cNvPr id="17" name="Text Placeholder 9">
            <a:extLst>
              <a:ext uri="{FF2B5EF4-FFF2-40B4-BE49-F238E27FC236}">
                <a16:creationId xmlns:a16="http://schemas.microsoft.com/office/drawing/2014/main" id="{838F2141-BA7A-ED48-91AF-879DF432F9AD}"/>
              </a:ext>
            </a:extLst>
          </p:cNvPr>
          <p:cNvSpPr>
            <a:spLocks noGrp="1"/>
          </p:cNvSpPr>
          <p:nvPr>
            <p:ph type="body" sz="quarter" idx="14" hasCustomPrompt="1"/>
          </p:nvPr>
        </p:nvSpPr>
        <p:spPr>
          <a:xfrm>
            <a:off x="5718175" y="4883337"/>
            <a:ext cx="3983038" cy="430079"/>
          </a:xfrm>
        </p:spPr>
        <p:txBody>
          <a:bodyPr>
            <a:noAutofit/>
          </a:bodyPr>
          <a:lstStyle>
            <a:lvl1pPr marL="0" indent="0">
              <a:buNone/>
              <a:defRPr sz="1600" b="0" i="0">
                <a:solidFill>
                  <a:srgbClr val="081F2C">
                    <a:alpha val="50000"/>
                  </a:srgbClr>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Rectangle 18">
            <a:extLst>
              <a:ext uri="{FF2B5EF4-FFF2-40B4-BE49-F238E27FC236}">
                <a16:creationId xmlns:a16="http://schemas.microsoft.com/office/drawing/2014/main" id="{B274DA5E-CB51-4E49-9231-83F49F727B25}"/>
              </a:ext>
              <a:ext uri="{C183D7F6-B498-43B3-948B-1728B52AA6E4}">
                <adec:decorative xmlns:adec="http://schemas.microsoft.com/office/drawing/2017/decorative" val="1"/>
              </a:ext>
            </a:extLst>
          </p:cNvPr>
          <p:cNvSpPr/>
          <p:nvPr userDrawn="1"/>
        </p:nvSpPr>
        <p:spPr>
          <a:xfrm>
            <a:off x="5769429" y="4775463"/>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9665651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 Single Colum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DC64B6B-7495-BA43-9093-E90084E58F5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7160405" y="3937699"/>
            <a:ext cx="4862540" cy="2735179"/>
          </a:xfrm>
          <a:prstGeom prst="rect">
            <a:avLst/>
          </a:prstGeom>
        </p:spPr>
      </p:pic>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56388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8EB87-A1BB-4636-B6EC-DCE978CEE2DA}"/>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38290681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peaker Bi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D00289-BAA1-8740-B6FA-81CD269BD78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D5B7095-C5B9-4A87-BDE8-CD4CE3D211CF}"/>
              </a:ext>
            </a:extLst>
          </p:cNvPr>
          <p:cNvSpPr>
            <a:spLocks noGrp="1"/>
          </p:cNvSpPr>
          <p:nvPr>
            <p:ph type="title" hasCustomPrompt="1"/>
          </p:nvPr>
        </p:nvSpPr>
        <p:spPr>
          <a:xfrm>
            <a:off x="698418" y="3260462"/>
            <a:ext cx="10925120" cy="567566"/>
          </a:xfrm>
        </p:spPr>
        <p:txBody>
          <a:bodyPr>
            <a:normAutofit/>
          </a:bodyPr>
          <a:lstStyle>
            <a:lvl1pPr>
              <a:defRPr sz="2600">
                <a:solidFill>
                  <a:schemeClr val="tx1"/>
                </a:solidFill>
              </a:defRPr>
            </a:lvl1pPr>
          </a:lstStyle>
          <a:p>
            <a:r>
              <a:rPr lang="en-US"/>
              <a:t>Thank You!</a:t>
            </a:r>
          </a:p>
        </p:txBody>
      </p:sp>
      <p:pic>
        <p:nvPicPr>
          <p:cNvPr id="3" name="Picture 2" descr="Heart">
            <a:extLst>
              <a:ext uri="{FF2B5EF4-FFF2-40B4-BE49-F238E27FC236}">
                <a16:creationId xmlns:a16="http://schemas.microsoft.com/office/drawing/2014/main" id="{8959263B-D4F0-40EA-9DAB-01F71C63C911}"/>
              </a:ext>
            </a:extLst>
          </p:cNvPr>
          <p:cNvPicPr>
            <a:picLocks noChangeAspect="1"/>
          </p:cNvPicPr>
          <p:nvPr userDrawn="1"/>
        </p:nvPicPr>
        <p:blipFill>
          <a:blip r:embed="rId3"/>
          <a:stretch>
            <a:fillRect/>
          </a:stretch>
        </p:blipFill>
        <p:spPr>
          <a:xfrm>
            <a:off x="2669195" y="2782900"/>
            <a:ext cx="1320914" cy="1320914"/>
          </a:xfrm>
          <a:prstGeom prst="rect">
            <a:avLst/>
          </a:prstGeom>
        </p:spPr>
      </p:pic>
      <p:sp>
        <p:nvSpPr>
          <p:cNvPr id="4" name="Date Placeholder 3">
            <a:extLst>
              <a:ext uri="{FF2B5EF4-FFF2-40B4-BE49-F238E27FC236}">
                <a16:creationId xmlns:a16="http://schemas.microsoft.com/office/drawing/2014/main" id="{0F64A30A-A24C-4940-AB4A-5ACC272A6AEF}"/>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32673562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EE7CA-DE32-4642-CE89-625E52B6D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3A8180-DB8D-C796-A0C5-30A40AE1C4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15D2B1-835B-E844-C446-827B6E43BFBF}"/>
              </a:ext>
            </a:extLst>
          </p:cNvPr>
          <p:cNvSpPr>
            <a:spLocks noGrp="1"/>
          </p:cNvSpPr>
          <p:nvPr>
            <p:ph type="dt" sz="half" idx="10"/>
          </p:nvPr>
        </p:nvSpPr>
        <p:spPr/>
        <p:txBody>
          <a:bodyPr/>
          <a:lstStyle/>
          <a:p>
            <a:fld id="{75DDBB1D-4305-45F7-9182-139D0BC3A122}" type="datetimeFigureOut">
              <a:rPr lang="en-US" smtClean="0"/>
              <a:t>3/29/2022</a:t>
            </a:fld>
            <a:endParaRPr lang="en-US"/>
          </a:p>
        </p:txBody>
      </p:sp>
      <p:sp>
        <p:nvSpPr>
          <p:cNvPr id="5" name="Footer Placeholder 4">
            <a:extLst>
              <a:ext uri="{FF2B5EF4-FFF2-40B4-BE49-F238E27FC236}">
                <a16:creationId xmlns:a16="http://schemas.microsoft.com/office/drawing/2014/main" id="{9EB134D5-B513-24A4-93D9-2F6DDC45E8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0E25E8-CD74-7E66-30D9-FB0DCFE4129E}"/>
              </a:ext>
            </a:extLst>
          </p:cNvPr>
          <p:cNvSpPr>
            <a:spLocks noGrp="1"/>
          </p:cNvSpPr>
          <p:nvPr>
            <p:ph type="sldNum" sz="quarter" idx="12"/>
          </p:nvPr>
        </p:nvSpPr>
        <p:spPr/>
        <p:txBody>
          <a:bodyPr/>
          <a:lstStyle/>
          <a:p>
            <a:fld id="{58A2163F-CD18-4435-8AFB-21A9B5B19084}" type="slidenum">
              <a:rPr lang="en-US" smtClean="0"/>
              <a:t>‹#›</a:t>
            </a:fld>
            <a:endParaRPr lang="en-US"/>
          </a:p>
        </p:txBody>
      </p:sp>
    </p:spTree>
    <p:extLst>
      <p:ext uri="{BB962C8B-B14F-4D97-AF65-F5344CB8AC3E}">
        <p14:creationId xmlns:p14="http://schemas.microsoft.com/office/powerpoint/2010/main" val="21275879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21125" cy="553998"/>
          </a:xfrm>
        </p:spPr>
        <p:txBody>
          <a:bodyPr>
            <a:normAutofit/>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40068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Dividing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6DCECC-E725-8842-84C1-337D34795124}"/>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8A0A61-B21E-2241-BD4F-982ED2AC0D30}"/>
              </a:ext>
            </a:extLst>
          </p:cNvPr>
          <p:cNvSpPr>
            <a:spLocks noGrp="1"/>
          </p:cNvSpPr>
          <p:nvPr>
            <p:ph type="title" hasCustomPrompt="1"/>
          </p:nvPr>
        </p:nvSpPr>
        <p:spPr>
          <a:xfrm>
            <a:off x="480392" y="2733261"/>
            <a:ext cx="10515600" cy="1014205"/>
          </a:xfrm>
        </p:spPr>
        <p:txBody>
          <a:bodyPr anchor="b">
            <a:normAutofit/>
          </a:bodyPr>
          <a:lstStyle>
            <a:lvl1pPr>
              <a:defRPr sz="2800"/>
            </a:lvl1pPr>
          </a:lstStyle>
          <a:p>
            <a:r>
              <a:rPr lang="en-US"/>
              <a:t>Slide Title</a:t>
            </a:r>
          </a:p>
        </p:txBody>
      </p:sp>
      <p:sp>
        <p:nvSpPr>
          <p:cNvPr id="3" name="Text Placeholder 2">
            <a:extLst>
              <a:ext uri="{FF2B5EF4-FFF2-40B4-BE49-F238E27FC236}">
                <a16:creationId xmlns:a16="http://schemas.microsoft.com/office/drawing/2014/main" id="{3D6ECDD9-D71D-244C-8907-BF7EB130F971}"/>
              </a:ext>
            </a:extLst>
          </p:cNvPr>
          <p:cNvSpPr>
            <a:spLocks noGrp="1"/>
          </p:cNvSpPr>
          <p:nvPr>
            <p:ph type="body" idx="1"/>
          </p:nvPr>
        </p:nvSpPr>
        <p:spPr>
          <a:xfrm>
            <a:off x="480392" y="3764929"/>
            <a:ext cx="10515600" cy="1500187"/>
          </a:xfrm>
        </p:spPr>
        <p:txBody>
          <a:bodyPr>
            <a:normAutofit/>
          </a:bodyPr>
          <a:lstStyle>
            <a:lvl1pPr marL="0" indent="0">
              <a:buNone/>
              <a:defRPr sz="1600">
                <a:solidFill>
                  <a:srgbClr val="081F2C">
                    <a:alpha val="70000"/>
                  </a:srgb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3113324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5016DA-B27F-1B4A-A3CC-BAEAF52B4F9B}"/>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B4FA9BA-94BD-AB45-98A2-D07EED26D199}"/>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15" name="Content Placeholder 2">
            <a:extLst>
              <a:ext uri="{FF2B5EF4-FFF2-40B4-BE49-F238E27FC236}">
                <a16:creationId xmlns:a16="http://schemas.microsoft.com/office/drawing/2014/main" id="{706A72A2-5CFA-BF4D-A016-F618FE940847}"/>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D8CB2AFB-07EC-BF43-B73F-977249E6D260}"/>
              </a:ext>
              <a:ext uri="{C183D7F6-B498-43B3-948B-1728B52AA6E4}">
                <adec:decorative xmlns:adec="http://schemas.microsoft.com/office/drawing/2017/decorative" val="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
        <p:nvSpPr>
          <p:cNvPr id="3" name="Date Placeholder 2">
            <a:extLst>
              <a:ext uri="{FF2B5EF4-FFF2-40B4-BE49-F238E27FC236}">
                <a16:creationId xmlns:a16="http://schemas.microsoft.com/office/drawing/2014/main" id="{319F2B97-44DC-6C48-AC8A-C259AE1EF49D}"/>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2461985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6155D1-FCF7-0249-B9F3-E1456764AAB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695775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ADB32F9-4FEF-497B-849A-F2EDF15A232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7160405" y="3937699"/>
            <a:ext cx="4862540" cy="2735179"/>
          </a:xfrm>
          <a:prstGeom prst="rect">
            <a:avLst/>
          </a:prstGeom>
        </p:spPr>
      </p:pic>
      <p:sp>
        <p:nvSpPr>
          <p:cNvPr id="2" name="Title 1">
            <a:extLst>
              <a:ext uri="{FF2B5EF4-FFF2-40B4-BE49-F238E27FC236}">
                <a16:creationId xmlns:a16="http://schemas.microsoft.com/office/drawing/2014/main" id="{E3B17273-27C5-45C8-B085-61188A1FB17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63725E9B-9024-43BA-AEFF-BB6642896FCA}"/>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2DBBF145-C5ED-4311-93FD-695B5D624699}"/>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1258310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Triple Colum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DC64B6B-7495-BA43-9093-E90084E58F5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7160405" y="3937699"/>
            <a:ext cx="4862540" cy="2735179"/>
          </a:xfrm>
          <a:prstGeom prst="rect">
            <a:avLst/>
          </a:prstGeom>
        </p:spPr>
      </p:pic>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0188C83-FADC-1A48-9D96-8C3E7D11257E}"/>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3110276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Triple Column -- BulletLis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5547C26-9398-D540-B07A-CAC46A72E800}"/>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7160405" y="3937699"/>
            <a:ext cx="4862540" cy="2735179"/>
          </a:xfrm>
          <a:prstGeom prst="rect">
            <a:avLst/>
          </a:prstGeom>
        </p:spPr>
      </p:pic>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BA170-8734-A848-AA48-B8C9FFFC8E22}"/>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210717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sic - For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A49949-18AD-1F40-AFB4-275E5C17861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7160405" y="3937699"/>
            <a:ext cx="4862540" cy="2735179"/>
          </a:xfrm>
          <a:prstGeom prst="rect">
            <a:avLst/>
          </a:prstGeom>
        </p:spPr>
      </p:pic>
      <p:sp>
        <p:nvSpPr>
          <p:cNvPr id="5" name="Title 4">
            <a:extLst>
              <a:ext uri="{FF2B5EF4-FFF2-40B4-BE49-F238E27FC236}">
                <a16:creationId xmlns:a16="http://schemas.microsoft.com/office/drawing/2014/main" id="{A8287513-6A0B-453B-ADEA-B31473A47A4D}"/>
              </a:ext>
            </a:extLst>
          </p:cNvPr>
          <p:cNvSpPr>
            <a:spLocks noGrp="1"/>
          </p:cNvSpPr>
          <p:nvPr>
            <p:ph type="title" hasCustomPrompt="1"/>
          </p:nvPr>
        </p:nvSpPr>
        <p:spPr>
          <a:xfrm>
            <a:off x="0" y="-650446"/>
            <a:ext cx="11277600" cy="567566"/>
          </a:xfrm>
        </p:spPr>
        <p:txBody>
          <a:bodyPr/>
          <a:lstStyle>
            <a:lvl1pPr>
              <a:defRPr/>
            </a:lvl1pPr>
          </a:lstStyle>
          <a:p>
            <a:r>
              <a:rPr lang="en-US"/>
              <a:t>Click to edit Master title style for screen reader</a:t>
            </a:r>
          </a:p>
        </p:txBody>
      </p:sp>
      <p:sp>
        <p:nvSpPr>
          <p:cNvPr id="3" name="Picture Placeholder 2">
            <a:extLst>
              <a:ext uri="{FF2B5EF4-FFF2-40B4-BE49-F238E27FC236}">
                <a16:creationId xmlns:a16="http://schemas.microsoft.com/office/drawing/2014/main" id="{9442E5A6-2D6B-004E-8C21-34BF0BB32659}"/>
              </a:ext>
            </a:extLst>
          </p:cNvPr>
          <p:cNvSpPr>
            <a:spLocks noGrp="1"/>
          </p:cNvSpPr>
          <p:nvPr>
            <p:ph type="pic" sz="quarter" idx="10"/>
          </p:nvPr>
        </p:nvSpPr>
        <p:spPr>
          <a:xfrm>
            <a:off x="544513" y="822324"/>
            <a:ext cx="11190287" cy="5295199"/>
          </a:xfrm>
        </p:spPr>
        <p:txBody>
          <a:bodyPr/>
          <a:lstStyle>
            <a:lvl1pPr>
              <a:defRPr>
                <a:noFill/>
              </a:defRPr>
            </a:lvl1pPr>
          </a:lstStyle>
          <a:p>
            <a:endParaRPr lang="en-US"/>
          </a:p>
        </p:txBody>
      </p:sp>
      <p:sp>
        <p:nvSpPr>
          <p:cNvPr id="4" name="Date Placeholder 3">
            <a:extLst>
              <a:ext uri="{FF2B5EF4-FFF2-40B4-BE49-F238E27FC236}">
                <a16:creationId xmlns:a16="http://schemas.microsoft.com/office/drawing/2014/main" id="{02A2FFF6-BC98-B149-ABF7-0B08EF9FE745}"/>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1051917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3/29/2022</a:t>
            </a:fld>
            <a:endParaRPr lang="en-US"/>
          </a:p>
        </p:txBody>
      </p:sp>
    </p:spTree>
    <p:extLst>
      <p:ext uri="{BB962C8B-B14F-4D97-AF65-F5344CB8AC3E}">
        <p14:creationId xmlns:p14="http://schemas.microsoft.com/office/powerpoint/2010/main" val="3561408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1C7D2">
            <a:alpha val="29995"/>
          </a:srgb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2D55B-4BE0-4145-B0D9-9581FF83080A}"/>
              </a:ext>
            </a:extLst>
          </p:cNvPr>
          <p:cNvSpPr>
            <a:spLocks noGrp="1"/>
          </p:cNvSpPr>
          <p:nvPr>
            <p:ph type="dt" sz="half" idx="2"/>
          </p:nvPr>
        </p:nvSpPr>
        <p:spPr>
          <a:xfrm>
            <a:off x="457200" y="6366289"/>
            <a:ext cx="2743200" cy="365125"/>
          </a:xfrm>
          <a:prstGeom prst="rect">
            <a:avLst/>
          </a:prstGeom>
        </p:spPr>
        <p:txBody>
          <a:bodyPr vert="horz" lIns="91440" tIns="45720" rIns="91440" bIns="45720" rtlCol="0" anchor="ctr"/>
          <a:lstStyle>
            <a:lvl1pPr algn="l">
              <a:defRPr sz="1100">
                <a:solidFill>
                  <a:srgbClr val="081F2C">
                    <a:alpha val="50000"/>
                  </a:srgbClr>
                </a:solidFill>
                <a:latin typeface="Segoe UI" panose="020B0502040204020203" pitchFamily="34" charset="0"/>
                <a:cs typeface="Segoe UI" panose="020B0502040204020203" pitchFamily="34" charset="0"/>
              </a:defRPr>
            </a:lvl1pPr>
          </a:lstStyle>
          <a:p>
            <a:fld id="{1E5358D1-79CF-DE4F-A686-B9E8FC8A73FF}" type="datetimeFigureOut">
              <a:rPr lang="en-US" smtClean="0"/>
              <a:pPr/>
              <a:t>3/29/2022</a:t>
            </a:fld>
            <a:endParaRPr lang="en-US"/>
          </a:p>
        </p:txBody>
      </p:sp>
      <p:pic>
        <p:nvPicPr>
          <p:cNvPr id="9" name="Picture 8">
            <a:extLst>
              <a:ext uri="{FF2B5EF4-FFF2-40B4-BE49-F238E27FC236}">
                <a16:creationId xmlns:a16="http://schemas.microsoft.com/office/drawing/2014/main" id="{1DAC20A8-DCB3-F940-91EB-93ABD0EEAF5A}"/>
              </a:ext>
              <a:ext uri="{C183D7F6-B498-43B3-948B-1728B52AA6E4}">
                <adec:decorative xmlns:adec="http://schemas.microsoft.com/office/drawing/2017/decorative" val="1"/>
              </a:ext>
            </a:extLst>
          </p:cNvPr>
          <p:cNvPicPr>
            <a:picLocks noChangeAspect="1"/>
          </p:cNvPicPr>
          <p:nvPr userDrawn="1"/>
        </p:nvPicPr>
        <p:blipFill>
          <a:blip r:embed="rId17"/>
          <a:stretch>
            <a:fillRect/>
          </a:stretch>
        </p:blipFill>
        <p:spPr>
          <a:xfrm rot="16200000">
            <a:off x="12153609" y="207359"/>
            <a:ext cx="1914077" cy="1499360"/>
          </a:xfrm>
          <a:prstGeom prst="rect">
            <a:avLst/>
          </a:prstGeom>
        </p:spPr>
      </p:pic>
      <p:pic>
        <p:nvPicPr>
          <p:cNvPr id="10" name="Picture 9">
            <a:extLst>
              <a:ext uri="{FF2B5EF4-FFF2-40B4-BE49-F238E27FC236}">
                <a16:creationId xmlns:a16="http://schemas.microsoft.com/office/drawing/2014/main" id="{6DC0B355-FE70-9745-9668-87B412179700}"/>
              </a:ext>
              <a:ext uri="{C183D7F6-B498-43B3-948B-1728B52AA6E4}">
                <adec:decorative xmlns:adec="http://schemas.microsoft.com/office/drawing/2017/decorative" val="1"/>
              </a:ext>
            </a:extLst>
          </p:cNvPr>
          <p:cNvPicPr>
            <a:picLocks noChangeAspect="1"/>
          </p:cNvPicPr>
          <p:nvPr userDrawn="1"/>
        </p:nvPicPr>
        <p:blipFill>
          <a:blip r:embed="rId18"/>
          <a:stretch>
            <a:fillRect/>
          </a:stretch>
        </p:blipFill>
        <p:spPr>
          <a:xfrm>
            <a:off x="12360967" y="1986103"/>
            <a:ext cx="914400" cy="914400"/>
          </a:xfrm>
          <a:prstGeom prst="rect">
            <a:avLst/>
          </a:prstGeom>
        </p:spPr>
      </p:pic>
      <p:pic>
        <p:nvPicPr>
          <p:cNvPr id="6" name="Picture 5">
            <a:extLst>
              <a:ext uri="{FF2B5EF4-FFF2-40B4-BE49-F238E27FC236}">
                <a16:creationId xmlns:a16="http://schemas.microsoft.com/office/drawing/2014/main" id="{012A7461-D963-BE4B-BB56-252696A65D6D}"/>
              </a:ext>
              <a:ext uri="{C183D7F6-B498-43B3-948B-1728B52AA6E4}">
                <adec:decorative xmlns:adec="http://schemas.microsoft.com/office/drawing/2017/decorative" val="1"/>
              </a:ext>
            </a:extLst>
          </p:cNvPr>
          <p:cNvPicPr>
            <a:picLocks noChangeAspect="1"/>
          </p:cNvPicPr>
          <p:nvPr userDrawn="1"/>
        </p:nvPicPr>
        <p:blipFill>
          <a:blip r:embed="rId19"/>
          <a:stretch>
            <a:fillRect/>
          </a:stretch>
        </p:blipFill>
        <p:spPr>
          <a:xfrm>
            <a:off x="457200" y="296315"/>
            <a:ext cx="988036" cy="384722"/>
          </a:xfrm>
          <a:prstGeom prst="rect">
            <a:avLst/>
          </a:prstGeom>
        </p:spPr>
      </p:pic>
      <p:sp>
        <p:nvSpPr>
          <p:cNvPr id="7" name="TextBox 6">
            <a:extLst>
              <a:ext uri="{FF2B5EF4-FFF2-40B4-BE49-F238E27FC236}">
                <a16:creationId xmlns:a16="http://schemas.microsoft.com/office/drawing/2014/main" id="{4BE76C1F-AE74-4750-AB44-2C23147C6CFF}"/>
              </a:ext>
            </a:extLst>
          </p:cNvPr>
          <p:cNvSpPr txBox="1"/>
          <p:nvPr userDrawn="1"/>
        </p:nvSpPr>
        <p:spPr>
          <a:xfrm>
            <a:off x="9490833" y="351096"/>
            <a:ext cx="2324547" cy="307777"/>
          </a:xfrm>
          <a:prstGeom prst="rect">
            <a:avLst/>
          </a:prstGeom>
          <a:noFill/>
        </p:spPr>
        <p:txBody>
          <a:bodyPr wrap="none" rtlCol="0">
            <a:spAutoFit/>
          </a:bodyPr>
          <a:lstStyle/>
          <a:p>
            <a:r>
              <a:rPr lang="en-US" sz="1400" spc="300" baseline="0">
                <a:solidFill>
                  <a:srgbClr val="76767B"/>
                </a:solidFill>
              </a:rPr>
              <a:t>MVP</a:t>
            </a:r>
            <a:r>
              <a:rPr lang="en-US" sz="1400" spc="0" baseline="0">
                <a:solidFill>
                  <a:srgbClr val="76767B"/>
                </a:solidFill>
              </a:rPr>
              <a:t> | </a:t>
            </a:r>
            <a:r>
              <a:rPr lang="en-US" sz="1400" b="1" spc="150" baseline="0">
                <a:solidFill>
                  <a:srgbClr val="76767B"/>
                </a:solidFill>
              </a:rPr>
              <a:t>Global Summit</a:t>
            </a:r>
          </a:p>
        </p:txBody>
      </p:sp>
    </p:spTree>
    <p:extLst>
      <p:ext uri="{BB962C8B-B14F-4D97-AF65-F5344CB8AC3E}">
        <p14:creationId xmlns:p14="http://schemas.microsoft.com/office/powerpoint/2010/main" val="9901206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9" r:id="rId3"/>
    <p:sldLayoutId id="2147483680" r:id="rId4"/>
    <p:sldLayoutId id="2147483665" r:id="rId5"/>
    <p:sldLayoutId id="2147483666" r:id="rId6"/>
    <p:sldLayoutId id="2147483667" r:id="rId7"/>
    <p:sldLayoutId id="2147483668" r:id="rId8"/>
    <p:sldLayoutId id="2147483669" r:id="rId9"/>
    <p:sldLayoutId id="2147483670" r:id="rId10"/>
    <p:sldLayoutId id="2147483673" r:id="rId11"/>
    <p:sldLayoutId id="2147483675" r:id="rId12"/>
    <p:sldLayoutId id="2147483678" r:id="rId13"/>
    <p:sldLayoutId id="2147483681" r:id="rId14"/>
    <p:sldLayoutId id="2147483682" r:id="rId15"/>
  </p:sldLayoutIdLst>
  <p:txStyles>
    <p:title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5.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5.xml"/><Relationship Id="rId4" Type="http://schemas.openxmlformats.org/officeDocument/2006/relationships/image" Target="../media/image40.png"/></Relationships>
</file>

<file path=ppt/slides/_rels/slide3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48.png"/><Relationship Id="rId4" Type="http://schemas.openxmlformats.org/officeDocument/2006/relationships/image" Target="../media/image45.png"/></Relationships>
</file>

<file path=ppt/slides/_rels/slide4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repos.opensource.microsoft.com/orgs/microsoft/teams/azure-ad-workbooks" TargetMode="External"/><Relationship Id="rId1" Type="http://schemas.openxmlformats.org/officeDocument/2006/relationships/slideLayout" Target="../slideLayouts/slideLayout3.xml"/><Relationship Id="rId4" Type="http://schemas.openxmlformats.org/officeDocument/2006/relationships/hyperlink" Target="https://aka.ms/KQLMVP"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app.pluralsight.com/courses/cd93e668-0426-498c-baa9-fc2157c570f4/table-of-contents" TargetMode="External"/><Relationship Id="rId3" Type="http://schemas.openxmlformats.org/officeDocument/2006/relationships/hyperlink" Target="https://docs.microsoft.com/en-us/azure/azure-monitor/visualize/workbooks-overview" TargetMode="External"/><Relationship Id="rId7" Type="http://schemas.openxmlformats.org/officeDocument/2006/relationships/hyperlink" Target="https://repos.opensource.microsoft.com/orgs/microsoft/teams/azure-ad-workbooks" TargetMode="External"/><Relationship Id="rId2" Type="http://schemas.openxmlformats.org/officeDocument/2006/relationships/hyperlink" Target="https://aka.ms/KQLMVP" TargetMode="External"/><Relationship Id="rId1" Type="http://schemas.openxmlformats.org/officeDocument/2006/relationships/slideLayout" Target="../slideLayouts/slideLayout12.xml"/><Relationship Id="rId6" Type="http://schemas.openxmlformats.org/officeDocument/2006/relationships/hyperlink" Target="https://repos.opensource.microsoft.com/" TargetMode="External"/><Relationship Id="rId5" Type="http://schemas.openxmlformats.org/officeDocument/2006/relationships/hyperlink" Target="https://docs.microsoft.com/en-us/azure/active-directory/reports-monitoring/howto-use-azure-monitor-workbooks" TargetMode="External"/><Relationship Id="rId4" Type="http://schemas.openxmlformats.org/officeDocument/2006/relationships/hyperlink" Target="https://docs.microsoft.com/en-us/azure/active-directory/reports-monitoring/tutorial-log-analytics-wizard" TargetMode="External"/><Relationship Id="rId9" Type="http://schemas.openxmlformats.org/officeDocument/2006/relationships/hyperlink" Target="https://aka.ms/PreviewWorkbooks"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aka.ms/KQLMVP" TargetMode="External"/><Relationship Id="rId2" Type="http://schemas.openxmlformats.org/officeDocument/2006/relationships/image" Target="../media/image53.png"/><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hyperlink" Target="https://aka.ms/KQLMVP"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0F58-A1EC-41F0-846F-F88CB37762B4}"/>
              </a:ext>
            </a:extLst>
          </p:cNvPr>
          <p:cNvSpPr>
            <a:spLocks noGrp="1"/>
          </p:cNvSpPr>
          <p:nvPr>
            <p:ph type="title"/>
          </p:nvPr>
        </p:nvSpPr>
        <p:spPr/>
        <p:txBody>
          <a:bodyPr>
            <a:noAutofit/>
          </a:bodyPr>
          <a:lstStyle/>
          <a:p>
            <a:r>
              <a:rPr lang="en-US" sz="1200"/>
              <a:t>MVP Global Summit</a:t>
            </a:r>
          </a:p>
        </p:txBody>
      </p:sp>
      <p:sp>
        <p:nvSpPr>
          <p:cNvPr id="5" name="Subtitle 4">
            <a:extLst>
              <a:ext uri="{FF2B5EF4-FFF2-40B4-BE49-F238E27FC236}">
                <a16:creationId xmlns:a16="http://schemas.microsoft.com/office/drawing/2014/main" id="{3CFE9E95-004D-46CC-9CE4-97D12908BCBE}"/>
              </a:ext>
            </a:extLst>
          </p:cNvPr>
          <p:cNvSpPr>
            <a:spLocks noGrp="1"/>
          </p:cNvSpPr>
          <p:nvPr>
            <p:ph type="subTitle" idx="1"/>
          </p:nvPr>
        </p:nvSpPr>
        <p:spPr/>
        <p:txBody>
          <a:bodyPr vert="horz" lIns="91440" tIns="45720" rIns="91440" bIns="45720" rtlCol="0" anchor="t">
            <a:normAutofit/>
          </a:bodyPr>
          <a:lstStyle/>
          <a:p>
            <a:r>
              <a:rPr lang="en-US" sz="2000">
                <a:solidFill>
                  <a:srgbClr val="000000"/>
                </a:solidFill>
                <a:latin typeface="Segoe UI"/>
                <a:cs typeface="Segoe UI"/>
              </a:rPr>
              <a:t>March 29 – 31, 2022</a:t>
            </a:r>
          </a:p>
          <a:p>
            <a:r>
              <a:rPr lang="en-US" sz="1600">
                <a:solidFill>
                  <a:srgbClr val="000000"/>
                </a:solidFill>
                <a:latin typeface="Segoe UI"/>
                <a:cs typeface="Segoe UI"/>
              </a:rPr>
              <a:t>Learn more at summit.microsoft.com</a:t>
            </a:r>
          </a:p>
        </p:txBody>
      </p:sp>
    </p:spTree>
    <p:extLst>
      <p:ext uri="{BB962C8B-B14F-4D97-AF65-F5344CB8AC3E}">
        <p14:creationId xmlns:p14="http://schemas.microsoft.com/office/powerpoint/2010/main" val="1736237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82153-9B52-4D90-A022-6C063418FBA6}"/>
              </a:ext>
            </a:extLst>
          </p:cNvPr>
          <p:cNvSpPr>
            <a:spLocks noGrp="1"/>
          </p:cNvSpPr>
          <p:nvPr>
            <p:ph type="title"/>
          </p:nvPr>
        </p:nvSpPr>
        <p:spPr>
          <a:xfrm>
            <a:off x="272380" y="906320"/>
            <a:ext cx="11021125" cy="553998"/>
          </a:xfrm>
        </p:spPr>
        <p:txBody>
          <a:bodyPr>
            <a:normAutofit fontScale="90000"/>
          </a:bodyPr>
          <a:lstStyle/>
          <a:p>
            <a:r>
              <a:rPr lang="en-US">
                <a:cs typeface="Segoe UI"/>
              </a:rPr>
              <a:t>Access Management goes beyond Identity</a:t>
            </a:r>
            <a:br>
              <a:rPr lang="en-US">
                <a:cs typeface="Segoe UI"/>
              </a:rPr>
            </a:br>
            <a:endParaRPr lang="en-US"/>
          </a:p>
        </p:txBody>
      </p:sp>
      <p:grpSp>
        <p:nvGrpSpPr>
          <p:cNvPr id="88" name="Group 87">
            <a:extLst>
              <a:ext uri="{FF2B5EF4-FFF2-40B4-BE49-F238E27FC236}">
                <a16:creationId xmlns:a16="http://schemas.microsoft.com/office/drawing/2014/main" id="{222D92B1-D005-4A7F-9E4A-F7B3B6DFA34E}"/>
              </a:ext>
            </a:extLst>
          </p:cNvPr>
          <p:cNvGrpSpPr/>
          <p:nvPr/>
        </p:nvGrpSpPr>
        <p:grpSpPr>
          <a:xfrm flipH="1">
            <a:off x="6004670" y="5901503"/>
            <a:ext cx="2854497" cy="333139"/>
            <a:chOff x="3355655" y="5890375"/>
            <a:chExt cx="2854902" cy="333186"/>
          </a:xfrm>
        </p:grpSpPr>
        <p:cxnSp>
          <p:nvCxnSpPr>
            <p:cNvPr id="89" name="Straight Arrow Connector 88">
              <a:extLst>
                <a:ext uri="{FF2B5EF4-FFF2-40B4-BE49-F238E27FC236}">
                  <a16:creationId xmlns:a16="http://schemas.microsoft.com/office/drawing/2014/main" id="{7B5E5892-E697-4D38-B4AC-614A654313DE}"/>
                </a:ext>
              </a:extLst>
            </p:cNvPr>
            <p:cNvCxnSpPr>
              <a:cxnSpLocks/>
            </p:cNvCxnSpPr>
            <p:nvPr/>
          </p:nvCxnSpPr>
          <p:spPr>
            <a:xfrm flipH="1">
              <a:off x="3355655" y="6223559"/>
              <a:ext cx="2854902" cy="2"/>
            </a:xfrm>
            <a:prstGeom prst="straightConnector1">
              <a:avLst/>
            </a:prstGeom>
            <a:noFill/>
            <a:ln w="28575" cap="rnd" cmpd="sng" algn="ctr">
              <a:solidFill>
                <a:srgbClr val="FFFFFF">
                  <a:lumMod val="50000"/>
                </a:srgbClr>
              </a:solidFill>
              <a:prstDash val="sysDot"/>
              <a:headEnd type="none"/>
              <a:tailEnd type="triangle" w="med" len="med"/>
            </a:ln>
            <a:effectLst/>
          </p:spPr>
        </p:cxnSp>
        <p:cxnSp>
          <p:nvCxnSpPr>
            <p:cNvPr id="90" name="Straight Arrow Connector 89">
              <a:extLst>
                <a:ext uri="{FF2B5EF4-FFF2-40B4-BE49-F238E27FC236}">
                  <a16:creationId xmlns:a16="http://schemas.microsoft.com/office/drawing/2014/main" id="{DD98034B-8853-409C-BDB0-B9B963EEF5B7}"/>
                </a:ext>
              </a:extLst>
            </p:cNvPr>
            <p:cNvCxnSpPr>
              <a:cxnSpLocks/>
            </p:cNvCxnSpPr>
            <p:nvPr/>
          </p:nvCxnSpPr>
          <p:spPr>
            <a:xfrm flipH="1">
              <a:off x="3355655" y="5890375"/>
              <a:ext cx="2679383" cy="0"/>
            </a:xfrm>
            <a:prstGeom prst="straightConnector1">
              <a:avLst/>
            </a:prstGeom>
            <a:noFill/>
            <a:ln w="28575" cap="rnd" cmpd="sng" algn="ctr">
              <a:solidFill>
                <a:srgbClr val="FFFFFF">
                  <a:lumMod val="50000"/>
                </a:srgbClr>
              </a:solidFill>
              <a:prstDash val="sysDot"/>
              <a:headEnd type="none"/>
              <a:tailEnd type="triangle" w="med" len="med"/>
            </a:ln>
            <a:effectLst/>
          </p:spPr>
        </p:cxnSp>
      </p:grpSp>
      <p:sp>
        <p:nvSpPr>
          <p:cNvPr id="91" name="Rectangle 90">
            <a:extLst>
              <a:ext uri="{FF2B5EF4-FFF2-40B4-BE49-F238E27FC236}">
                <a16:creationId xmlns:a16="http://schemas.microsoft.com/office/drawing/2014/main" id="{B24442BC-21DB-438F-9BB3-CF0DDDDAC0BF}"/>
              </a:ext>
            </a:extLst>
          </p:cNvPr>
          <p:cNvSpPr/>
          <p:nvPr/>
        </p:nvSpPr>
        <p:spPr>
          <a:xfrm>
            <a:off x="4855804" y="5215569"/>
            <a:ext cx="2501330" cy="264935"/>
          </a:xfrm>
          <a:prstGeom prst="rect">
            <a:avLst/>
          </a:prstGeom>
        </p:spPr>
        <p:txBody>
          <a:bodyPr wrap="square" anchor="ctr" anchorCtr="0">
            <a:spAutoFit/>
          </a:bodyPr>
          <a:lstStyle/>
          <a:p>
            <a:pPr marL="0" marR="0" lvl="0" indent="0" algn="ctr" defTabSz="914016" rtl="0" eaLnBrk="1" fontAlgn="auto" latinLnBrk="0" hangingPunct="1">
              <a:lnSpc>
                <a:spcPct val="100000"/>
              </a:lnSpc>
              <a:spcBef>
                <a:spcPts val="0"/>
              </a:spcBef>
              <a:spcAft>
                <a:spcPts val="1200"/>
              </a:spcAft>
              <a:buClrTx/>
              <a:buSzTx/>
              <a:buFontTx/>
              <a:buNone/>
              <a:tabLst/>
              <a:defRPr/>
            </a:pPr>
            <a:r>
              <a:rPr kumimoji="0" lang="en-US" sz="1100" b="0" i="0" u="none" strike="noStrike" kern="120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Threat intelligence</a:t>
            </a:r>
          </a:p>
        </p:txBody>
      </p:sp>
      <p:cxnSp>
        <p:nvCxnSpPr>
          <p:cNvPr id="92" name="Straight Connector 91">
            <a:extLst>
              <a:ext uri="{FF2B5EF4-FFF2-40B4-BE49-F238E27FC236}">
                <a16:creationId xmlns:a16="http://schemas.microsoft.com/office/drawing/2014/main" id="{9A03D678-4401-40D1-AAB1-699AF47E530B}"/>
              </a:ext>
            </a:extLst>
          </p:cNvPr>
          <p:cNvCxnSpPr>
            <a:cxnSpLocks/>
          </p:cNvCxnSpPr>
          <p:nvPr/>
        </p:nvCxnSpPr>
        <p:spPr>
          <a:xfrm>
            <a:off x="6106466" y="2524404"/>
            <a:ext cx="0" cy="2353005"/>
          </a:xfrm>
          <a:prstGeom prst="line">
            <a:avLst/>
          </a:prstGeom>
          <a:noFill/>
          <a:ln w="19050" cap="flat" cmpd="sng" algn="ctr">
            <a:solidFill>
              <a:srgbClr val="FFFFFF">
                <a:lumMod val="75000"/>
              </a:srgbClr>
            </a:solidFill>
            <a:prstDash val="dash"/>
            <a:headEnd type="none"/>
            <a:tailEnd type="none"/>
          </a:ln>
          <a:effectLst/>
        </p:spPr>
      </p:cxnSp>
      <p:sp>
        <p:nvSpPr>
          <p:cNvPr id="93" name="Rectangle 92">
            <a:extLst>
              <a:ext uri="{FF2B5EF4-FFF2-40B4-BE49-F238E27FC236}">
                <a16:creationId xmlns:a16="http://schemas.microsoft.com/office/drawing/2014/main" id="{F9C9046E-C698-4696-B6C9-589CEEF62EEA}"/>
              </a:ext>
            </a:extLst>
          </p:cNvPr>
          <p:cNvSpPr/>
          <p:nvPr/>
        </p:nvSpPr>
        <p:spPr>
          <a:xfrm>
            <a:off x="5025039" y="1946114"/>
            <a:ext cx="2162859" cy="264935"/>
          </a:xfrm>
          <a:prstGeom prst="rect">
            <a:avLst/>
          </a:prstGeom>
        </p:spPr>
        <p:txBody>
          <a:bodyPr wrap="square" anchor="ctr" anchorCtr="0">
            <a:spAutoFit/>
          </a:bodyPr>
          <a:lstStyle/>
          <a:p>
            <a:pPr marL="0" marR="0" lvl="0" indent="0" algn="ctr" defTabSz="914016" rtl="0" eaLnBrk="1" fontAlgn="auto" latinLnBrk="0" hangingPunct="1">
              <a:lnSpc>
                <a:spcPct val="100000"/>
              </a:lnSpc>
              <a:spcBef>
                <a:spcPts val="0"/>
              </a:spcBef>
              <a:spcAft>
                <a:spcPts val="1200"/>
              </a:spcAft>
              <a:buClrTx/>
              <a:buSzTx/>
              <a:buFontTx/>
              <a:buNone/>
              <a:tabLst/>
              <a:defRPr/>
            </a:pPr>
            <a:r>
              <a:rPr kumimoji="0" lang="en-US" sz="1100" b="0" i="0" u="none" strike="noStrike" kern="120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Organization policy</a:t>
            </a:r>
          </a:p>
        </p:txBody>
      </p:sp>
      <p:cxnSp>
        <p:nvCxnSpPr>
          <p:cNvPr id="94" name="Straight Connector 93">
            <a:extLst>
              <a:ext uri="{FF2B5EF4-FFF2-40B4-BE49-F238E27FC236}">
                <a16:creationId xmlns:a16="http://schemas.microsoft.com/office/drawing/2014/main" id="{D5362921-5CCA-4FE7-A849-94CB316F2558}"/>
              </a:ext>
            </a:extLst>
          </p:cNvPr>
          <p:cNvCxnSpPr>
            <a:cxnSpLocks/>
          </p:cNvCxnSpPr>
          <p:nvPr/>
        </p:nvCxnSpPr>
        <p:spPr>
          <a:xfrm>
            <a:off x="7492266" y="1482956"/>
            <a:ext cx="0" cy="3694822"/>
          </a:xfrm>
          <a:prstGeom prst="line">
            <a:avLst/>
          </a:prstGeom>
          <a:noFill/>
          <a:ln w="28575" cap="rnd" cmpd="sng" algn="ctr">
            <a:solidFill>
              <a:srgbClr val="FFFFFF">
                <a:lumMod val="50000"/>
              </a:srgbClr>
            </a:solidFill>
            <a:prstDash val="sysDot"/>
            <a:headEnd type="none"/>
            <a:tailEnd type="none" w="med" len="med"/>
          </a:ln>
          <a:effectLst/>
        </p:spPr>
      </p:cxnSp>
      <p:cxnSp>
        <p:nvCxnSpPr>
          <p:cNvPr id="95" name="Straight Connector 94">
            <a:extLst>
              <a:ext uri="{FF2B5EF4-FFF2-40B4-BE49-F238E27FC236}">
                <a16:creationId xmlns:a16="http://schemas.microsoft.com/office/drawing/2014/main" id="{6EDFAE22-B1EC-40AE-B939-D2C99A5A4D68}"/>
              </a:ext>
            </a:extLst>
          </p:cNvPr>
          <p:cNvCxnSpPr>
            <a:cxnSpLocks/>
          </p:cNvCxnSpPr>
          <p:nvPr/>
        </p:nvCxnSpPr>
        <p:spPr>
          <a:xfrm flipH="1">
            <a:off x="6954682" y="3657919"/>
            <a:ext cx="534868" cy="0"/>
          </a:xfrm>
          <a:prstGeom prst="line">
            <a:avLst/>
          </a:prstGeom>
          <a:noFill/>
          <a:ln w="28575" cap="rnd" cmpd="sng" algn="ctr">
            <a:solidFill>
              <a:srgbClr val="FFFFFF">
                <a:lumMod val="50000"/>
              </a:srgbClr>
            </a:solidFill>
            <a:prstDash val="sysDot"/>
            <a:headEnd type="none"/>
            <a:tailEnd type="none" w="med" len="med"/>
          </a:ln>
          <a:effectLst/>
        </p:spPr>
      </p:cxnSp>
      <p:grpSp>
        <p:nvGrpSpPr>
          <p:cNvPr id="96" name="Group 95">
            <a:extLst>
              <a:ext uri="{FF2B5EF4-FFF2-40B4-BE49-F238E27FC236}">
                <a16:creationId xmlns:a16="http://schemas.microsoft.com/office/drawing/2014/main" id="{F707B6AF-4CBA-46D1-80B0-42B86B37BD2E}"/>
              </a:ext>
            </a:extLst>
          </p:cNvPr>
          <p:cNvGrpSpPr/>
          <p:nvPr/>
        </p:nvGrpSpPr>
        <p:grpSpPr>
          <a:xfrm>
            <a:off x="2117333" y="4732419"/>
            <a:ext cx="880995" cy="880995"/>
            <a:chOff x="3532169" y="4490816"/>
            <a:chExt cx="1002445" cy="1002445"/>
          </a:xfrm>
        </p:grpSpPr>
        <p:sp>
          <p:nvSpPr>
            <p:cNvPr id="97" name="Oval 96">
              <a:extLst>
                <a:ext uri="{FF2B5EF4-FFF2-40B4-BE49-F238E27FC236}">
                  <a16:creationId xmlns:a16="http://schemas.microsoft.com/office/drawing/2014/main" id="{C380BB5C-A0C8-4BC2-BBCA-7E868A93575D}"/>
                </a:ext>
              </a:extLst>
            </p:cNvPr>
            <p:cNvSpPr/>
            <p:nvPr/>
          </p:nvSpPr>
          <p:spPr bwMode="auto">
            <a:xfrm>
              <a:off x="3532169" y="4490816"/>
              <a:ext cx="1002445" cy="100244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grpSp>
          <p:nvGrpSpPr>
            <p:cNvPr id="98" name="Group 97">
              <a:extLst>
                <a:ext uri="{FF2B5EF4-FFF2-40B4-BE49-F238E27FC236}">
                  <a16:creationId xmlns:a16="http://schemas.microsoft.com/office/drawing/2014/main" id="{1F781148-0EEF-49A6-829B-B5FB1841DAA8}"/>
                </a:ext>
              </a:extLst>
            </p:cNvPr>
            <p:cNvGrpSpPr/>
            <p:nvPr/>
          </p:nvGrpSpPr>
          <p:grpSpPr>
            <a:xfrm>
              <a:off x="3771744" y="4746658"/>
              <a:ext cx="515362" cy="437280"/>
              <a:chOff x="1350170" y="3241579"/>
              <a:chExt cx="493032" cy="418332"/>
            </a:xfrm>
          </p:grpSpPr>
          <p:sp>
            <p:nvSpPr>
              <p:cNvPr id="99" name="Freeform 17">
                <a:extLst>
                  <a:ext uri="{FF2B5EF4-FFF2-40B4-BE49-F238E27FC236}">
                    <a16:creationId xmlns:a16="http://schemas.microsoft.com/office/drawing/2014/main" id="{6E35FA69-6CAD-49DF-86B5-6417DF87F6D6}"/>
                  </a:ext>
                </a:extLst>
              </p:cNvPr>
              <p:cNvSpPr>
                <a:spLocks noEditPoints="1"/>
              </p:cNvSpPr>
              <p:nvPr/>
            </p:nvSpPr>
            <p:spPr bwMode="auto">
              <a:xfrm>
                <a:off x="1673255" y="3241579"/>
                <a:ext cx="169947" cy="298809"/>
              </a:xfrm>
              <a:custGeom>
                <a:avLst/>
                <a:gdLst>
                  <a:gd name="T0" fmla="*/ 92 w 147"/>
                  <a:gd name="T1" fmla="*/ 238 h 257"/>
                  <a:gd name="T2" fmla="*/ 92 w 147"/>
                  <a:gd name="T3" fmla="*/ 238 h 257"/>
                  <a:gd name="T4" fmla="*/ 55 w 147"/>
                  <a:gd name="T5" fmla="*/ 238 h 257"/>
                  <a:gd name="T6" fmla="*/ 55 w 147"/>
                  <a:gd name="T7" fmla="*/ 220 h 257"/>
                  <a:gd name="T8" fmla="*/ 92 w 147"/>
                  <a:gd name="T9" fmla="*/ 220 h 257"/>
                  <a:gd name="T10" fmla="*/ 92 w 147"/>
                  <a:gd name="T11" fmla="*/ 238 h 257"/>
                  <a:gd name="T12" fmla="*/ 138 w 147"/>
                  <a:gd name="T13" fmla="*/ 0 h 257"/>
                  <a:gd name="T14" fmla="*/ 138 w 147"/>
                  <a:gd name="T15" fmla="*/ 0 h 257"/>
                  <a:gd name="T16" fmla="*/ 10 w 147"/>
                  <a:gd name="T17" fmla="*/ 0 h 257"/>
                  <a:gd name="T18" fmla="*/ 0 w 147"/>
                  <a:gd name="T19" fmla="*/ 9 h 257"/>
                  <a:gd name="T20" fmla="*/ 0 w 147"/>
                  <a:gd name="T21" fmla="*/ 248 h 257"/>
                  <a:gd name="T22" fmla="*/ 10 w 147"/>
                  <a:gd name="T23" fmla="*/ 257 h 257"/>
                  <a:gd name="T24" fmla="*/ 138 w 147"/>
                  <a:gd name="T25" fmla="*/ 257 h 257"/>
                  <a:gd name="T26" fmla="*/ 147 w 147"/>
                  <a:gd name="T27" fmla="*/ 248 h 257"/>
                  <a:gd name="T28" fmla="*/ 147 w 147"/>
                  <a:gd name="T29" fmla="*/ 9 h 257"/>
                  <a:gd name="T30" fmla="*/ 138 w 147"/>
                  <a:gd name="T31"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7" h="257">
                    <a:moveTo>
                      <a:pt x="92" y="238"/>
                    </a:moveTo>
                    <a:lnTo>
                      <a:pt x="92" y="238"/>
                    </a:lnTo>
                    <a:lnTo>
                      <a:pt x="55" y="238"/>
                    </a:lnTo>
                    <a:lnTo>
                      <a:pt x="55" y="220"/>
                    </a:lnTo>
                    <a:lnTo>
                      <a:pt x="92" y="220"/>
                    </a:lnTo>
                    <a:lnTo>
                      <a:pt x="92" y="238"/>
                    </a:lnTo>
                    <a:close/>
                    <a:moveTo>
                      <a:pt x="138" y="0"/>
                    </a:moveTo>
                    <a:lnTo>
                      <a:pt x="138" y="0"/>
                    </a:lnTo>
                    <a:lnTo>
                      <a:pt x="10" y="0"/>
                    </a:lnTo>
                    <a:cubicBezTo>
                      <a:pt x="5" y="0"/>
                      <a:pt x="0" y="4"/>
                      <a:pt x="0" y="9"/>
                    </a:cubicBezTo>
                    <a:lnTo>
                      <a:pt x="0" y="248"/>
                    </a:lnTo>
                    <a:cubicBezTo>
                      <a:pt x="0" y="253"/>
                      <a:pt x="5" y="257"/>
                      <a:pt x="10" y="257"/>
                    </a:cubicBezTo>
                    <a:lnTo>
                      <a:pt x="138" y="257"/>
                    </a:lnTo>
                    <a:cubicBezTo>
                      <a:pt x="143" y="257"/>
                      <a:pt x="147" y="253"/>
                      <a:pt x="147" y="248"/>
                    </a:cubicBezTo>
                    <a:lnTo>
                      <a:pt x="147" y="9"/>
                    </a:lnTo>
                    <a:cubicBezTo>
                      <a:pt x="147" y="4"/>
                      <a:pt x="143" y="0"/>
                      <a:pt x="138" y="0"/>
                    </a:cubicBezTo>
                    <a:close/>
                  </a:path>
                </a:pathLst>
              </a:custGeom>
              <a:solidFill>
                <a:srgbClr val="D2D2D2"/>
              </a:solidFill>
              <a:ln w="0">
                <a:noFill/>
                <a:prstDash val="solid"/>
                <a:round/>
                <a:headEnd/>
                <a:tailEnd/>
              </a:ln>
            </p:spPr>
            <p:txBody>
              <a:bodyPr vert="horz" wrap="square" lIns="107540" tIns="53771" rIns="107540" bIns="53771"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567" b="0" i="0" u="none" strike="noStrike" kern="0" cap="none" spc="0" normalizeH="0" baseline="0" noProof="0">
                  <a:ln>
                    <a:noFill/>
                  </a:ln>
                  <a:solidFill>
                    <a:srgbClr val="3C3C41"/>
                  </a:solidFill>
                  <a:effectLst/>
                  <a:uLnTx/>
                  <a:uFillTx/>
                  <a:latin typeface="Segoe UI"/>
                  <a:ea typeface="+mn-ea"/>
                  <a:cs typeface="+mn-cs"/>
                </a:endParaRPr>
              </a:p>
            </p:txBody>
          </p:sp>
          <p:sp>
            <p:nvSpPr>
              <p:cNvPr id="100" name="Freeform 18">
                <a:extLst>
                  <a:ext uri="{FF2B5EF4-FFF2-40B4-BE49-F238E27FC236}">
                    <a16:creationId xmlns:a16="http://schemas.microsoft.com/office/drawing/2014/main" id="{14E86F91-5E7B-4822-B8D4-1EAC38828D66}"/>
                  </a:ext>
                </a:extLst>
              </p:cNvPr>
              <p:cNvSpPr>
                <a:spLocks noEditPoints="1"/>
              </p:cNvSpPr>
              <p:nvPr/>
            </p:nvSpPr>
            <p:spPr bwMode="auto">
              <a:xfrm>
                <a:off x="1350170" y="3351765"/>
                <a:ext cx="433271" cy="308146"/>
              </a:xfrm>
              <a:custGeom>
                <a:avLst/>
                <a:gdLst>
                  <a:gd name="T0" fmla="*/ 159 w 373"/>
                  <a:gd name="T1" fmla="*/ 213 h 266"/>
                  <a:gd name="T2" fmla="*/ 159 w 373"/>
                  <a:gd name="T3" fmla="*/ 213 h 266"/>
                  <a:gd name="T4" fmla="*/ 213 w 373"/>
                  <a:gd name="T5" fmla="*/ 213 h 266"/>
                  <a:gd name="T6" fmla="*/ 213 w 373"/>
                  <a:gd name="T7" fmla="*/ 240 h 266"/>
                  <a:gd name="T8" fmla="*/ 159 w 373"/>
                  <a:gd name="T9" fmla="*/ 240 h 266"/>
                  <a:gd name="T10" fmla="*/ 159 w 373"/>
                  <a:gd name="T11" fmla="*/ 213 h 266"/>
                  <a:gd name="T12" fmla="*/ 12 w 373"/>
                  <a:gd name="T13" fmla="*/ 266 h 266"/>
                  <a:gd name="T14" fmla="*/ 12 w 373"/>
                  <a:gd name="T15" fmla="*/ 266 h 266"/>
                  <a:gd name="T16" fmla="*/ 360 w 373"/>
                  <a:gd name="T17" fmla="*/ 266 h 266"/>
                  <a:gd name="T18" fmla="*/ 373 w 373"/>
                  <a:gd name="T19" fmla="*/ 254 h 266"/>
                  <a:gd name="T20" fmla="*/ 373 w 373"/>
                  <a:gd name="T21" fmla="*/ 189 h 266"/>
                  <a:gd name="T22" fmla="*/ 289 w 373"/>
                  <a:gd name="T23" fmla="*/ 189 h 266"/>
                  <a:gd name="T24" fmla="*/ 253 w 373"/>
                  <a:gd name="T25" fmla="*/ 154 h 266"/>
                  <a:gd name="T26" fmla="*/ 253 w 373"/>
                  <a:gd name="T27" fmla="*/ 0 h 266"/>
                  <a:gd name="T28" fmla="*/ 12 w 373"/>
                  <a:gd name="T29" fmla="*/ 0 h 266"/>
                  <a:gd name="T30" fmla="*/ 0 w 373"/>
                  <a:gd name="T31" fmla="*/ 13 h 266"/>
                  <a:gd name="T32" fmla="*/ 0 w 373"/>
                  <a:gd name="T33" fmla="*/ 254 h 266"/>
                  <a:gd name="T34" fmla="*/ 12 w 373"/>
                  <a:gd name="T35"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3" h="266">
                    <a:moveTo>
                      <a:pt x="159" y="213"/>
                    </a:moveTo>
                    <a:lnTo>
                      <a:pt x="159" y="213"/>
                    </a:lnTo>
                    <a:lnTo>
                      <a:pt x="213" y="213"/>
                    </a:lnTo>
                    <a:lnTo>
                      <a:pt x="213" y="240"/>
                    </a:lnTo>
                    <a:lnTo>
                      <a:pt x="159" y="240"/>
                    </a:lnTo>
                    <a:lnTo>
                      <a:pt x="159" y="213"/>
                    </a:lnTo>
                    <a:close/>
                    <a:moveTo>
                      <a:pt x="12" y="266"/>
                    </a:moveTo>
                    <a:lnTo>
                      <a:pt x="12" y="266"/>
                    </a:lnTo>
                    <a:lnTo>
                      <a:pt x="360" y="266"/>
                    </a:lnTo>
                    <a:cubicBezTo>
                      <a:pt x="367" y="266"/>
                      <a:pt x="373" y="261"/>
                      <a:pt x="373" y="254"/>
                    </a:cubicBezTo>
                    <a:lnTo>
                      <a:pt x="373" y="189"/>
                    </a:lnTo>
                    <a:lnTo>
                      <a:pt x="289" y="189"/>
                    </a:lnTo>
                    <a:cubicBezTo>
                      <a:pt x="269" y="189"/>
                      <a:pt x="253" y="173"/>
                      <a:pt x="253" y="154"/>
                    </a:cubicBezTo>
                    <a:lnTo>
                      <a:pt x="253" y="0"/>
                    </a:lnTo>
                    <a:lnTo>
                      <a:pt x="12" y="0"/>
                    </a:lnTo>
                    <a:cubicBezTo>
                      <a:pt x="5" y="0"/>
                      <a:pt x="0" y="6"/>
                      <a:pt x="0" y="13"/>
                    </a:cubicBezTo>
                    <a:lnTo>
                      <a:pt x="0" y="254"/>
                    </a:lnTo>
                    <a:cubicBezTo>
                      <a:pt x="0" y="261"/>
                      <a:pt x="5" y="266"/>
                      <a:pt x="12" y="266"/>
                    </a:cubicBezTo>
                    <a:close/>
                  </a:path>
                </a:pathLst>
              </a:custGeom>
              <a:solidFill>
                <a:srgbClr val="0078D4"/>
              </a:solidFill>
              <a:ln w="0">
                <a:noFill/>
                <a:prstDash val="solid"/>
                <a:round/>
                <a:headEnd/>
                <a:tailEnd/>
              </a:ln>
            </p:spPr>
            <p:txBody>
              <a:bodyPr vert="horz" wrap="square" lIns="107540" tIns="53771" rIns="107540" bIns="53771"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567" b="0" i="0" u="none" strike="noStrike" kern="0" cap="none" spc="0" normalizeH="0" baseline="0" noProof="0">
                  <a:ln>
                    <a:noFill/>
                  </a:ln>
                  <a:solidFill>
                    <a:srgbClr val="3C3C41"/>
                  </a:solidFill>
                  <a:effectLst/>
                  <a:uLnTx/>
                  <a:uFillTx/>
                  <a:latin typeface="Segoe UI"/>
                  <a:ea typeface="+mn-ea"/>
                  <a:cs typeface="+mn-cs"/>
                </a:endParaRPr>
              </a:p>
            </p:txBody>
          </p:sp>
        </p:grpSp>
      </p:grpSp>
      <p:grpSp>
        <p:nvGrpSpPr>
          <p:cNvPr id="101" name="Group 100">
            <a:extLst>
              <a:ext uri="{FF2B5EF4-FFF2-40B4-BE49-F238E27FC236}">
                <a16:creationId xmlns:a16="http://schemas.microsoft.com/office/drawing/2014/main" id="{80370A41-4740-485D-B0F4-5C7C064267EB}"/>
              </a:ext>
            </a:extLst>
          </p:cNvPr>
          <p:cNvGrpSpPr/>
          <p:nvPr/>
        </p:nvGrpSpPr>
        <p:grpSpPr>
          <a:xfrm>
            <a:off x="2117333" y="1788401"/>
            <a:ext cx="880995" cy="880995"/>
            <a:chOff x="3532169" y="1564391"/>
            <a:chExt cx="1002445" cy="1002445"/>
          </a:xfrm>
        </p:grpSpPr>
        <p:sp>
          <p:nvSpPr>
            <p:cNvPr id="102" name="Oval 101">
              <a:extLst>
                <a:ext uri="{FF2B5EF4-FFF2-40B4-BE49-F238E27FC236}">
                  <a16:creationId xmlns:a16="http://schemas.microsoft.com/office/drawing/2014/main" id="{287B604D-DC28-4FDF-9A89-DE33163FAE73}"/>
                </a:ext>
              </a:extLst>
            </p:cNvPr>
            <p:cNvSpPr/>
            <p:nvPr/>
          </p:nvSpPr>
          <p:spPr bwMode="auto">
            <a:xfrm>
              <a:off x="3532169" y="1564391"/>
              <a:ext cx="1002445" cy="100244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sp>
          <p:nvSpPr>
            <p:cNvPr id="103" name="Freeform 11">
              <a:extLst>
                <a:ext uri="{FF2B5EF4-FFF2-40B4-BE49-F238E27FC236}">
                  <a16:creationId xmlns:a16="http://schemas.microsoft.com/office/drawing/2014/main" id="{88730409-04EE-4831-B348-63483C43D339}"/>
                </a:ext>
              </a:extLst>
            </p:cNvPr>
            <p:cNvSpPr>
              <a:spLocks noEditPoints="1"/>
            </p:cNvSpPr>
            <p:nvPr/>
          </p:nvSpPr>
          <p:spPr bwMode="auto">
            <a:xfrm>
              <a:off x="3810117" y="1800822"/>
              <a:ext cx="446548" cy="529583"/>
            </a:xfrm>
            <a:custGeom>
              <a:avLst/>
              <a:gdLst>
                <a:gd name="T0" fmla="*/ 321 w 391"/>
                <a:gd name="T1" fmla="*/ 209 h 463"/>
                <a:gd name="T2" fmla="*/ 195 w 391"/>
                <a:gd name="T3" fmla="*/ 133 h 463"/>
                <a:gd name="T4" fmla="*/ 113 w 391"/>
                <a:gd name="T5" fmla="*/ 155 h 463"/>
                <a:gd name="T6" fmla="*/ 81 w 391"/>
                <a:gd name="T7" fmla="*/ 184 h 463"/>
                <a:gd name="T8" fmla="*/ 70 w 391"/>
                <a:gd name="T9" fmla="*/ 165 h 463"/>
                <a:gd name="T10" fmla="*/ 159 w 391"/>
                <a:gd name="T11" fmla="*/ 111 h 463"/>
                <a:gd name="T12" fmla="*/ 276 w 391"/>
                <a:gd name="T13" fmla="*/ 129 h 463"/>
                <a:gd name="T14" fmla="*/ 334 w 391"/>
                <a:gd name="T15" fmla="*/ 196 h 463"/>
                <a:gd name="T16" fmla="*/ 299 w 391"/>
                <a:gd name="T17" fmla="*/ 293 h 463"/>
                <a:gd name="T18" fmla="*/ 271 w 391"/>
                <a:gd name="T19" fmla="*/ 371 h 463"/>
                <a:gd name="T20" fmla="*/ 237 w 391"/>
                <a:gd name="T21" fmla="*/ 410 h 463"/>
                <a:gd name="T22" fmla="*/ 221 w 391"/>
                <a:gd name="T23" fmla="*/ 398 h 463"/>
                <a:gd name="T24" fmla="*/ 245 w 391"/>
                <a:gd name="T25" fmla="*/ 364 h 463"/>
                <a:gd name="T26" fmla="*/ 275 w 391"/>
                <a:gd name="T27" fmla="*/ 269 h 463"/>
                <a:gd name="T28" fmla="*/ 227 w 391"/>
                <a:gd name="T29" fmla="*/ 191 h 463"/>
                <a:gd name="T30" fmla="*/ 146 w 391"/>
                <a:gd name="T31" fmla="*/ 193 h 463"/>
                <a:gd name="T32" fmla="*/ 113 w 391"/>
                <a:gd name="T33" fmla="*/ 237 h 463"/>
                <a:gd name="T34" fmla="*/ 60 w 391"/>
                <a:gd name="T35" fmla="*/ 284 h 463"/>
                <a:gd name="T36" fmla="*/ 47 w 391"/>
                <a:gd name="T37" fmla="*/ 281 h 463"/>
                <a:gd name="T38" fmla="*/ 53 w 391"/>
                <a:gd name="T39" fmla="*/ 260 h 463"/>
                <a:gd name="T40" fmla="*/ 95 w 391"/>
                <a:gd name="T41" fmla="*/ 218 h 463"/>
                <a:gd name="T42" fmla="*/ 134 w 391"/>
                <a:gd name="T43" fmla="*/ 171 h 463"/>
                <a:gd name="T44" fmla="*/ 224 w 391"/>
                <a:gd name="T45" fmla="*/ 163 h 463"/>
                <a:gd name="T46" fmla="*/ 286 w 391"/>
                <a:gd name="T47" fmla="*/ 216 h 463"/>
                <a:gd name="T48" fmla="*/ 299 w 391"/>
                <a:gd name="T49" fmla="*/ 293 h 463"/>
                <a:gd name="T50" fmla="*/ 182 w 391"/>
                <a:gd name="T51" fmla="*/ 395 h 463"/>
                <a:gd name="T52" fmla="*/ 157 w 391"/>
                <a:gd name="T53" fmla="*/ 411 h 463"/>
                <a:gd name="T54" fmla="*/ 150 w 391"/>
                <a:gd name="T55" fmla="*/ 388 h 463"/>
                <a:gd name="T56" fmla="*/ 196 w 391"/>
                <a:gd name="T57" fmla="*/ 337 h 463"/>
                <a:gd name="T58" fmla="*/ 221 w 391"/>
                <a:gd name="T59" fmla="*/ 275 h 463"/>
                <a:gd name="T60" fmla="*/ 202 w 391"/>
                <a:gd name="T61" fmla="*/ 237 h 463"/>
                <a:gd name="T62" fmla="*/ 159 w 391"/>
                <a:gd name="T63" fmla="*/ 246 h 463"/>
                <a:gd name="T64" fmla="*/ 135 w 391"/>
                <a:gd name="T65" fmla="*/ 291 h 463"/>
                <a:gd name="T66" fmla="*/ 86 w 391"/>
                <a:gd name="T67" fmla="*/ 334 h 463"/>
                <a:gd name="T68" fmla="*/ 69 w 391"/>
                <a:gd name="T69" fmla="*/ 323 h 463"/>
                <a:gd name="T70" fmla="*/ 101 w 391"/>
                <a:gd name="T71" fmla="*/ 294 h 463"/>
                <a:gd name="T72" fmla="*/ 141 w 391"/>
                <a:gd name="T73" fmla="*/ 228 h 463"/>
                <a:gd name="T74" fmla="*/ 231 w 391"/>
                <a:gd name="T75" fmla="*/ 226 h 463"/>
                <a:gd name="T76" fmla="*/ 232 w 391"/>
                <a:gd name="T77" fmla="*/ 323 h 463"/>
                <a:gd name="T78" fmla="*/ 117 w 391"/>
                <a:gd name="T79" fmla="*/ 383 h 463"/>
                <a:gd name="T80" fmla="*/ 89 w 391"/>
                <a:gd name="T81" fmla="*/ 385 h 463"/>
                <a:gd name="T82" fmla="*/ 93 w 391"/>
                <a:gd name="T83" fmla="*/ 365 h 463"/>
                <a:gd name="T84" fmla="*/ 159 w 391"/>
                <a:gd name="T85" fmla="*/ 299 h 463"/>
                <a:gd name="T86" fmla="*/ 183 w 391"/>
                <a:gd name="T87" fmla="*/ 260 h 463"/>
                <a:gd name="T88" fmla="*/ 191 w 391"/>
                <a:gd name="T89" fmla="*/ 292 h 463"/>
                <a:gd name="T90" fmla="*/ 139 w 391"/>
                <a:gd name="T91" fmla="*/ 366 h 463"/>
                <a:gd name="T92" fmla="*/ 100 w 391"/>
                <a:gd name="T93" fmla="*/ 80 h 463"/>
                <a:gd name="T94" fmla="*/ 161 w 391"/>
                <a:gd name="T95" fmla="*/ 61 h 463"/>
                <a:gd name="T96" fmla="*/ 217 w 391"/>
                <a:gd name="T97" fmla="*/ 58 h 463"/>
                <a:gd name="T98" fmla="*/ 301 w 391"/>
                <a:gd name="T99" fmla="*/ 85 h 463"/>
                <a:gd name="T100" fmla="*/ 296 w 391"/>
                <a:gd name="T101" fmla="*/ 109 h 463"/>
                <a:gd name="T102" fmla="*/ 195 w 391"/>
                <a:gd name="T103" fmla="*/ 83 h 463"/>
                <a:gd name="T104" fmla="*/ 109 w 391"/>
                <a:gd name="T105" fmla="*/ 102 h 463"/>
                <a:gd name="T106" fmla="*/ 94 w 391"/>
                <a:gd name="T107" fmla="*/ 90 h 463"/>
                <a:gd name="T108" fmla="*/ 247 w 391"/>
                <a:gd name="T109" fmla="*/ 23 h 463"/>
                <a:gd name="T110" fmla="*/ 363 w 391"/>
                <a:gd name="T111" fmla="*/ 272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1" h="463">
                  <a:moveTo>
                    <a:pt x="330" y="205"/>
                  </a:moveTo>
                  <a:lnTo>
                    <a:pt x="330" y="205"/>
                  </a:lnTo>
                  <a:cubicBezTo>
                    <a:pt x="327" y="208"/>
                    <a:pt x="325" y="209"/>
                    <a:pt x="321" y="209"/>
                  </a:cubicBezTo>
                  <a:cubicBezTo>
                    <a:pt x="316" y="209"/>
                    <a:pt x="312" y="207"/>
                    <a:pt x="310" y="202"/>
                  </a:cubicBezTo>
                  <a:cubicBezTo>
                    <a:pt x="297" y="179"/>
                    <a:pt x="281" y="162"/>
                    <a:pt x="263" y="151"/>
                  </a:cubicBezTo>
                  <a:cubicBezTo>
                    <a:pt x="244" y="139"/>
                    <a:pt x="221" y="133"/>
                    <a:pt x="195" y="133"/>
                  </a:cubicBezTo>
                  <a:cubicBezTo>
                    <a:pt x="184" y="133"/>
                    <a:pt x="174" y="134"/>
                    <a:pt x="164" y="135"/>
                  </a:cubicBezTo>
                  <a:cubicBezTo>
                    <a:pt x="155" y="136"/>
                    <a:pt x="145" y="138"/>
                    <a:pt x="137" y="141"/>
                  </a:cubicBezTo>
                  <a:cubicBezTo>
                    <a:pt x="128" y="145"/>
                    <a:pt x="120" y="149"/>
                    <a:pt x="113" y="155"/>
                  </a:cubicBezTo>
                  <a:cubicBezTo>
                    <a:pt x="105" y="161"/>
                    <a:pt x="98" y="168"/>
                    <a:pt x="92" y="177"/>
                  </a:cubicBezTo>
                  <a:cubicBezTo>
                    <a:pt x="91" y="179"/>
                    <a:pt x="89" y="181"/>
                    <a:pt x="88" y="182"/>
                  </a:cubicBezTo>
                  <a:cubicBezTo>
                    <a:pt x="86" y="183"/>
                    <a:pt x="84" y="184"/>
                    <a:pt x="81" y="184"/>
                  </a:cubicBezTo>
                  <a:cubicBezTo>
                    <a:pt x="78" y="184"/>
                    <a:pt x="75" y="183"/>
                    <a:pt x="72" y="180"/>
                  </a:cubicBezTo>
                  <a:cubicBezTo>
                    <a:pt x="70" y="178"/>
                    <a:pt x="69" y="175"/>
                    <a:pt x="69" y="171"/>
                  </a:cubicBezTo>
                  <a:cubicBezTo>
                    <a:pt x="69" y="169"/>
                    <a:pt x="69" y="167"/>
                    <a:pt x="70" y="165"/>
                  </a:cubicBezTo>
                  <a:cubicBezTo>
                    <a:pt x="76" y="154"/>
                    <a:pt x="84" y="144"/>
                    <a:pt x="93" y="137"/>
                  </a:cubicBezTo>
                  <a:cubicBezTo>
                    <a:pt x="102" y="130"/>
                    <a:pt x="113" y="124"/>
                    <a:pt x="124" y="120"/>
                  </a:cubicBezTo>
                  <a:cubicBezTo>
                    <a:pt x="135" y="115"/>
                    <a:pt x="147" y="112"/>
                    <a:pt x="159" y="111"/>
                  </a:cubicBezTo>
                  <a:cubicBezTo>
                    <a:pt x="171" y="109"/>
                    <a:pt x="183" y="108"/>
                    <a:pt x="195" y="108"/>
                  </a:cubicBezTo>
                  <a:cubicBezTo>
                    <a:pt x="209" y="108"/>
                    <a:pt x="223" y="110"/>
                    <a:pt x="237" y="114"/>
                  </a:cubicBezTo>
                  <a:cubicBezTo>
                    <a:pt x="251" y="117"/>
                    <a:pt x="264" y="122"/>
                    <a:pt x="276" y="129"/>
                  </a:cubicBezTo>
                  <a:cubicBezTo>
                    <a:pt x="289" y="136"/>
                    <a:pt x="300" y="145"/>
                    <a:pt x="309" y="155"/>
                  </a:cubicBezTo>
                  <a:cubicBezTo>
                    <a:pt x="319" y="166"/>
                    <a:pt x="327" y="178"/>
                    <a:pt x="333" y="191"/>
                  </a:cubicBezTo>
                  <a:cubicBezTo>
                    <a:pt x="333" y="193"/>
                    <a:pt x="334" y="195"/>
                    <a:pt x="334" y="196"/>
                  </a:cubicBezTo>
                  <a:cubicBezTo>
                    <a:pt x="334" y="200"/>
                    <a:pt x="332" y="203"/>
                    <a:pt x="330" y="205"/>
                  </a:cubicBezTo>
                  <a:close/>
                  <a:moveTo>
                    <a:pt x="299" y="293"/>
                  </a:moveTo>
                  <a:lnTo>
                    <a:pt x="299" y="293"/>
                  </a:lnTo>
                  <a:cubicBezTo>
                    <a:pt x="297" y="301"/>
                    <a:pt x="295" y="309"/>
                    <a:pt x="293" y="318"/>
                  </a:cubicBezTo>
                  <a:cubicBezTo>
                    <a:pt x="290" y="327"/>
                    <a:pt x="287" y="336"/>
                    <a:pt x="283" y="345"/>
                  </a:cubicBezTo>
                  <a:cubicBezTo>
                    <a:pt x="280" y="354"/>
                    <a:pt x="276" y="363"/>
                    <a:pt x="271" y="371"/>
                  </a:cubicBezTo>
                  <a:cubicBezTo>
                    <a:pt x="267" y="379"/>
                    <a:pt x="262" y="386"/>
                    <a:pt x="257" y="392"/>
                  </a:cubicBezTo>
                  <a:cubicBezTo>
                    <a:pt x="252" y="399"/>
                    <a:pt x="247" y="404"/>
                    <a:pt x="241" y="408"/>
                  </a:cubicBezTo>
                  <a:cubicBezTo>
                    <a:pt x="240" y="409"/>
                    <a:pt x="239" y="410"/>
                    <a:pt x="237" y="410"/>
                  </a:cubicBezTo>
                  <a:cubicBezTo>
                    <a:pt x="236" y="411"/>
                    <a:pt x="235" y="411"/>
                    <a:pt x="233" y="411"/>
                  </a:cubicBezTo>
                  <a:cubicBezTo>
                    <a:pt x="230" y="411"/>
                    <a:pt x="227" y="410"/>
                    <a:pt x="224" y="407"/>
                  </a:cubicBezTo>
                  <a:cubicBezTo>
                    <a:pt x="222" y="405"/>
                    <a:pt x="221" y="402"/>
                    <a:pt x="221" y="398"/>
                  </a:cubicBezTo>
                  <a:cubicBezTo>
                    <a:pt x="221" y="396"/>
                    <a:pt x="221" y="395"/>
                    <a:pt x="222" y="393"/>
                  </a:cubicBezTo>
                  <a:cubicBezTo>
                    <a:pt x="222" y="392"/>
                    <a:pt x="224" y="390"/>
                    <a:pt x="225" y="389"/>
                  </a:cubicBezTo>
                  <a:cubicBezTo>
                    <a:pt x="233" y="381"/>
                    <a:pt x="239" y="373"/>
                    <a:pt x="245" y="364"/>
                  </a:cubicBezTo>
                  <a:cubicBezTo>
                    <a:pt x="252" y="354"/>
                    <a:pt x="257" y="344"/>
                    <a:pt x="261" y="334"/>
                  </a:cubicBezTo>
                  <a:cubicBezTo>
                    <a:pt x="266" y="323"/>
                    <a:pt x="269" y="312"/>
                    <a:pt x="272" y="301"/>
                  </a:cubicBezTo>
                  <a:cubicBezTo>
                    <a:pt x="274" y="291"/>
                    <a:pt x="275" y="280"/>
                    <a:pt x="275" y="269"/>
                  </a:cubicBezTo>
                  <a:cubicBezTo>
                    <a:pt x="275" y="259"/>
                    <a:pt x="273" y="248"/>
                    <a:pt x="269" y="238"/>
                  </a:cubicBezTo>
                  <a:cubicBezTo>
                    <a:pt x="265" y="228"/>
                    <a:pt x="259" y="218"/>
                    <a:pt x="252" y="210"/>
                  </a:cubicBezTo>
                  <a:cubicBezTo>
                    <a:pt x="245" y="202"/>
                    <a:pt x="236" y="196"/>
                    <a:pt x="227" y="191"/>
                  </a:cubicBezTo>
                  <a:cubicBezTo>
                    <a:pt x="217" y="186"/>
                    <a:pt x="206" y="184"/>
                    <a:pt x="195" y="184"/>
                  </a:cubicBezTo>
                  <a:cubicBezTo>
                    <a:pt x="183" y="184"/>
                    <a:pt x="173" y="185"/>
                    <a:pt x="165" y="186"/>
                  </a:cubicBezTo>
                  <a:cubicBezTo>
                    <a:pt x="157" y="188"/>
                    <a:pt x="151" y="190"/>
                    <a:pt x="146" y="193"/>
                  </a:cubicBezTo>
                  <a:cubicBezTo>
                    <a:pt x="140" y="196"/>
                    <a:pt x="136" y="200"/>
                    <a:pt x="133" y="204"/>
                  </a:cubicBezTo>
                  <a:cubicBezTo>
                    <a:pt x="130" y="209"/>
                    <a:pt x="127" y="214"/>
                    <a:pt x="123" y="219"/>
                  </a:cubicBezTo>
                  <a:cubicBezTo>
                    <a:pt x="120" y="224"/>
                    <a:pt x="117" y="230"/>
                    <a:pt x="113" y="237"/>
                  </a:cubicBezTo>
                  <a:cubicBezTo>
                    <a:pt x="109" y="243"/>
                    <a:pt x="103" y="250"/>
                    <a:pt x="97" y="258"/>
                  </a:cubicBezTo>
                  <a:cubicBezTo>
                    <a:pt x="92" y="263"/>
                    <a:pt x="86" y="269"/>
                    <a:pt x="80" y="274"/>
                  </a:cubicBezTo>
                  <a:cubicBezTo>
                    <a:pt x="74" y="279"/>
                    <a:pt x="67" y="282"/>
                    <a:pt x="60" y="284"/>
                  </a:cubicBezTo>
                  <a:cubicBezTo>
                    <a:pt x="59" y="285"/>
                    <a:pt x="59" y="285"/>
                    <a:pt x="58" y="285"/>
                  </a:cubicBezTo>
                  <a:lnTo>
                    <a:pt x="57" y="285"/>
                  </a:lnTo>
                  <a:cubicBezTo>
                    <a:pt x="53" y="285"/>
                    <a:pt x="50" y="284"/>
                    <a:pt x="47" y="281"/>
                  </a:cubicBezTo>
                  <a:cubicBezTo>
                    <a:pt x="45" y="278"/>
                    <a:pt x="44" y="275"/>
                    <a:pt x="44" y="272"/>
                  </a:cubicBezTo>
                  <a:cubicBezTo>
                    <a:pt x="44" y="269"/>
                    <a:pt x="44" y="266"/>
                    <a:pt x="46" y="265"/>
                  </a:cubicBezTo>
                  <a:cubicBezTo>
                    <a:pt x="48" y="263"/>
                    <a:pt x="50" y="261"/>
                    <a:pt x="53" y="260"/>
                  </a:cubicBezTo>
                  <a:cubicBezTo>
                    <a:pt x="60" y="257"/>
                    <a:pt x="67" y="253"/>
                    <a:pt x="72" y="249"/>
                  </a:cubicBezTo>
                  <a:cubicBezTo>
                    <a:pt x="77" y="245"/>
                    <a:pt x="81" y="240"/>
                    <a:pt x="85" y="234"/>
                  </a:cubicBezTo>
                  <a:cubicBezTo>
                    <a:pt x="89" y="229"/>
                    <a:pt x="92" y="224"/>
                    <a:pt x="95" y="218"/>
                  </a:cubicBezTo>
                  <a:cubicBezTo>
                    <a:pt x="98" y="212"/>
                    <a:pt x="101" y="206"/>
                    <a:pt x="104" y="201"/>
                  </a:cubicBezTo>
                  <a:cubicBezTo>
                    <a:pt x="108" y="195"/>
                    <a:pt x="112" y="190"/>
                    <a:pt x="116" y="185"/>
                  </a:cubicBezTo>
                  <a:cubicBezTo>
                    <a:pt x="121" y="179"/>
                    <a:pt x="127" y="175"/>
                    <a:pt x="134" y="171"/>
                  </a:cubicBezTo>
                  <a:cubicBezTo>
                    <a:pt x="140" y="167"/>
                    <a:pt x="149" y="164"/>
                    <a:pt x="159" y="162"/>
                  </a:cubicBezTo>
                  <a:cubicBezTo>
                    <a:pt x="169" y="160"/>
                    <a:pt x="181" y="159"/>
                    <a:pt x="195" y="159"/>
                  </a:cubicBezTo>
                  <a:cubicBezTo>
                    <a:pt x="205" y="159"/>
                    <a:pt x="215" y="160"/>
                    <a:pt x="224" y="163"/>
                  </a:cubicBezTo>
                  <a:cubicBezTo>
                    <a:pt x="233" y="166"/>
                    <a:pt x="241" y="170"/>
                    <a:pt x="249" y="175"/>
                  </a:cubicBezTo>
                  <a:cubicBezTo>
                    <a:pt x="257" y="180"/>
                    <a:pt x="264" y="186"/>
                    <a:pt x="270" y="193"/>
                  </a:cubicBezTo>
                  <a:cubicBezTo>
                    <a:pt x="276" y="200"/>
                    <a:pt x="282" y="207"/>
                    <a:pt x="286" y="216"/>
                  </a:cubicBezTo>
                  <a:cubicBezTo>
                    <a:pt x="291" y="224"/>
                    <a:pt x="294" y="233"/>
                    <a:pt x="297" y="242"/>
                  </a:cubicBezTo>
                  <a:cubicBezTo>
                    <a:pt x="299" y="251"/>
                    <a:pt x="301" y="260"/>
                    <a:pt x="301" y="270"/>
                  </a:cubicBezTo>
                  <a:cubicBezTo>
                    <a:pt x="301" y="277"/>
                    <a:pt x="300" y="284"/>
                    <a:pt x="299" y="293"/>
                  </a:cubicBezTo>
                  <a:close/>
                  <a:moveTo>
                    <a:pt x="201" y="374"/>
                  </a:moveTo>
                  <a:lnTo>
                    <a:pt x="201" y="374"/>
                  </a:lnTo>
                  <a:cubicBezTo>
                    <a:pt x="195" y="382"/>
                    <a:pt x="188" y="389"/>
                    <a:pt x="182" y="395"/>
                  </a:cubicBezTo>
                  <a:cubicBezTo>
                    <a:pt x="176" y="401"/>
                    <a:pt x="170" y="406"/>
                    <a:pt x="164" y="409"/>
                  </a:cubicBezTo>
                  <a:cubicBezTo>
                    <a:pt x="163" y="410"/>
                    <a:pt x="162" y="410"/>
                    <a:pt x="161" y="411"/>
                  </a:cubicBezTo>
                  <a:cubicBezTo>
                    <a:pt x="160" y="411"/>
                    <a:pt x="159" y="411"/>
                    <a:pt x="157" y="411"/>
                  </a:cubicBezTo>
                  <a:cubicBezTo>
                    <a:pt x="154" y="411"/>
                    <a:pt x="151" y="410"/>
                    <a:pt x="149" y="407"/>
                  </a:cubicBezTo>
                  <a:cubicBezTo>
                    <a:pt x="146" y="405"/>
                    <a:pt x="145" y="402"/>
                    <a:pt x="145" y="398"/>
                  </a:cubicBezTo>
                  <a:cubicBezTo>
                    <a:pt x="145" y="394"/>
                    <a:pt x="147" y="391"/>
                    <a:pt x="150" y="388"/>
                  </a:cubicBezTo>
                  <a:cubicBezTo>
                    <a:pt x="155" y="384"/>
                    <a:pt x="160" y="380"/>
                    <a:pt x="165" y="375"/>
                  </a:cubicBezTo>
                  <a:cubicBezTo>
                    <a:pt x="171" y="370"/>
                    <a:pt x="176" y="364"/>
                    <a:pt x="181" y="357"/>
                  </a:cubicBezTo>
                  <a:cubicBezTo>
                    <a:pt x="186" y="351"/>
                    <a:pt x="191" y="344"/>
                    <a:pt x="196" y="337"/>
                  </a:cubicBezTo>
                  <a:cubicBezTo>
                    <a:pt x="201" y="330"/>
                    <a:pt x="205" y="323"/>
                    <a:pt x="209" y="315"/>
                  </a:cubicBezTo>
                  <a:cubicBezTo>
                    <a:pt x="213" y="308"/>
                    <a:pt x="215" y="301"/>
                    <a:pt x="218" y="294"/>
                  </a:cubicBezTo>
                  <a:cubicBezTo>
                    <a:pt x="220" y="287"/>
                    <a:pt x="221" y="281"/>
                    <a:pt x="221" y="275"/>
                  </a:cubicBezTo>
                  <a:cubicBezTo>
                    <a:pt x="221" y="268"/>
                    <a:pt x="220" y="261"/>
                    <a:pt x="219" y="256"/>
                  </a:cubicBezTo>
                  <a:cubicBezTo>
                    <a:pt x="218" y="251"/>
                    <a:pt x="216" y="247"/>
                    <a:pt x="214" y="244"/>
                  </a:cubicBezTo>
                  <a:cubicBezTo>
                    <a:pt x="211" y="240"/>
                    <a:pt x="207" y="238"/>
                    <a:pt x="202" y="237"/>
                  </a:cubicBezTo>
                  <a:cubicBezTo>
                    <a:pt x="197" y="235"/>
                    <a:pt x="190" y="234"/>
                    <a:pt x="183" y="234"/>
                  </a:cubicBezTo>
                  <a:cubicBezTo>
                    <a:pt x="177" y="234"/>
                    <a:pt x="173" y="235"/>
                    <a:pt x="169" y="238"/>
                  </a:cubicBezTo>
                  <a:cubicBezTo>
                    <a:pt x="165" y="240"/>
                    <a:pt x="162" y="243"/>
                    <a:pt x="159" y="246"/>
                  </a:cubicBezTo>
                  <a:cubicBezTo>
                    <a:pt x="156" y="250"/>
                    <a:pt x="153" y="254"/>
                    <a:pt x="151" y="259"/>
                  </a:cubicBezTo>
                  <a:cubicBezTo>
                    <a:pt x="149" y="264"/>
                    <a:pt x="146" y="269"/>
                    <a:pt x="143" y="274"/>
                  </a:cubicBezTo>
                  <a:cubicBezTo>
                    <a:pt x="141" y="280"/>
                    <a:pt x="138" y="285"/>
                    <a:pt x="135" y="291"/>
                  </a:cubicBezTo>
                  <a:cubicBezTo>
                    <a:pt x="132" y="297"/>
                    <a:pt x="128" y="302"/>
                    <a:pt x="123" y="308"/>
                  </a:cubicBezTo>
                  <a:cubicBezTo>
                    <a:pt x="119" y="313"/>
                    <a:pt x="114" y="318"/>
                    <a:pt x="108" y="322"/>
                  </a:cubicBezTo>
                  <a:cubicBezTo>
                    <a:pt x="102" y="327"/>
                    <a:pt x="95" y="331"/>
                    <a:pt x="86" y="334"/>
                  </a:cubicBezTo>
                  <a:cubicBezTo>
                    <a:pt x="85" y="335"/>
                    <a:pt x="83" y="335"/>
                    <a:pt x="81" y="335"/>
                  </a:cubicBezTo>
                  <a:cubicBezTo>
                    <a:pt x="78" y="335"/>
                    <a:pt x="75" y="334"/>
                    <a:pt x="73" y="332"/>
                  </a:cubicBezTo>
                  <a:cubicBezTo>
                    <a:pt x="70" y="329"/>
                    <a:pt x="69" y="326"/>
                    <a:pt x="69" y="323"/>
                  </a:cubicBezTo>
                  <a:cubicBezTo>
                    <a:pt x="69" y="320"/>
                    <a:pt x="70" y="318"/>
                    <a:pt x="71" y="316"/>
                  </a:cubicBezTo>
                  <a:cubicBezTo>
                    <a:pt x="73" y="314"/>
                    <a:pt x="75" y="312"/>
                    <a:pt x="77" y="311"/>
                  </a:cubicBezTo>
                  <a:cubicBezTo>
                    <a:pt x="86" y="307"/>
                    <a:pt x="94" y="301"/>
                    <a:pt x="101" y="294"/>
                  </a:cubicBezTo>
                  <a:cubicBezTo>
                    <a:pt x="109" y="287"/>
                    <a:pt x="114" y="279"/>
                    <a:pt x="119" y="270"/>
                  </a:cubicBezTo>
                  <a:cubicBezTo>
                    <a:pt x="122" y="262"/>
                    <a:pt x="125" y="255"/>
                    <a:pt x="129" y="247"/>
                  </a:cubicBezTo>
                  <a:cubicBezTo>
                    <a:pt x="132" y="240"/>
                    <a:pt x="136" y="233"/>
                    <a:pt x="141" y="228"/>
                  </a:cubicBezTo>
                  <a:cubicBezTo>
                    <a:pt x="146" y="222"/>
                    <a:pt x="151" y="218"/>
                    <a:pt x="158" y="214"/>
                  </a:cubicBezTo>
                  <a:cubicBezTo>
                    <a:pt x="165" y="211"/>
                    <a:pt x="173" y="209"/>
                    <a:pt x="183" y="209"/>
                  </a:cubicBezTo>
                  <a:cubicBezTo>
                    <a:pt x="205" y="209"/>
                    <a:pt x="221" y="215"/>
                    <a:pt x="231" y="226"/>
                  </a:cubicBezTo>
                  <a:cubicBezTo>
                    <a:pt x="241" y="237"/>
                    <a:pt x="246" y="253"/>
                    <a:pt x="246" y="275"/>
                  </a:cubicBezTo>
                  <a:cubicBezTo>
                    <a:pt x="246" y="282"/>
                    <a:pt x="245" y="289"/>
                    <a:pt x="242" y="297"/>
                  </a:cubicBezTo>
                  <a:cubicBezTo>
                    <a:pt x="240" y="306"/>
                    <a:pt x="237" y="314"/>
                    <a:pt x="232" y="323"/>
                  </a:cubicBezTo>
                  <a:cubicBezTo>
                    <a:pt x="228" y="332"/>
                    <a:pt x="223" y="341"/>
                    <a:pt x="218" y="350"/>
                  </a:cubicBezTo>
                  <a:cubicBezTo>
                    <a:pt x="212" y="358"/>
                    <a:pt x="207" y="367"/>
                    <a:pt x="201" y="374"/>
                  </a:cubicBezTo>
                  <a:close/>
                  <a:moveTo>
                    <a:pt x="117" y="383"/>
                  </a:moveTo>
                  <a:lnTo>
                    <a:pt x="117" y="383"/>
                  </a:lnTo>
                  <a:cubicBezTo>
                    <a:pt x="110" y="387"/>
                    <a:pt x="103" y="389"/>
                    <a:pt x="97" y="389"/>
                  </a:cubicBezTo>
                  <a:cubicBezTo>
                    <a:pt x="94" y="389"/>
                    <a:pt x="91" y="388"/>
                    <a:pt x="89" y="385"/>
                  </a:cubicBezTo>
                  <a:cubicBezTo>
                    <a:pt x="86" y="383"/>
                    <a:pt x="85" y="380"/>
                    <a:pt x="85" y="376"/>
                  </a:cubicBezTo>
                  <a:cubicBezTo>
                    <a:pt x="85" y="374"/>
                    <a:pt x="86" y="371"/>
                    <a:pt x="87" y="369"/>
                  </a:cubicBezTo>
                  <a:cubicBezTo>
                    <a:pt x="88" y="367"/>
                    <a:pt x="90" y="366"/>
                    <a:pt x="93" y="365"/>
                  </a:cubicBezTo>
                  <a:cubicBezTo>
                    <a:pt x="103" y="360"/>
                    <a:pt x="112" y="355"/>
                    <a:pt x="120" y="348"/>
                  </a:cubicBezTo>
                  <a:cubicBezTo>
                    <a:pt x="128" y="341"/>
                    <a:pt x="136" y="334"/>
                    <a:pt x="142" y="326"/>
                  </a:cubicBezTo>
                  <a:cubicBezTo>
                    <a:pt x="148" y="317"/>
                    <a:pt x="154" y="308"/>
                    <a:pt x="159" y="299"/>
                  </a:cubicBezTo>
                  <a:cubicBezTo>
                    <a:pt x="163" y="289"/>
                    <a:pt x="167" y="279"/>
                    <a:pt x="170" y="269"/>
                  </a:cubicBezTo>
                  <a:cubicBezTo>
                    <a:pt x="171" y="266"/>
                    <a:pt x="173" y="264"/>
                    <a:pt x="175" y="262"/>
                  </a:cubicBezTo>
                  <a:cubicBezTo>
                    <a:pt x="177" y="260"/>
                    <a:pt x="179" y="260"/>
                    <a:pt x="183" y="260"/>
                  </a:cubicBezTo>
                  <a:cubicBezTo>
                    <a:pt x="186" y="260"/>
                    <a:pt x="189" y="261"/>
                    <a:pt x="192" y="263"/>
                  </a:cubicBezTo>
                  <a:cubicBezTo>
                    <a:pt x="194" y="266"/>
                    <a:pt x="195" y="269"/>
                    <a:pt x="195" y="272"/>
                  </a:cubicBezTo>
                  <a:cubicBezTo>
                    <a:pt x="195" y="278"/>
                    <a:pt x="194" y="284"/>
                    <a:pt x="191" y="292"/>
                  </a:cubicBezTo>
                  <a:cubicBezTo>
                    <a:pt x="187" y="300"/>
                    <a:pt x="183" y="308"/>
                    <a:pt x="178" y="317"/>
                  </a:cubicBezTo>
                  <a:cubicBezTo>
                    <a:pt x="173" y="326"/>
                    <a:pt x="167" y="334"/>
                    <a:pt x="160" y="343"/>
                  </a:cubicBezTo>
                  <a:cubicBezTo>
                    <a:pt x="153" y="352"/>
                    <a:pt x="146" y="359"/>
                    <a:pt x="139" y="366"/>
                  </a:cubicBezTo>
                  <a:cubicBezTo>
                    <a:pt x="131" y="373"/>
                    <a:pt x="124" y="378"/>
                    <a:pt x="117" y="383"/>
                  </a:cubicBezTo>
                  <a:close/>
                  <a:moveTo>
                    <a:pt x="100" y="80"/>
                  </a:moveTo>
                  <a:lnTo>
                    <a:pt x="100" y="80"/>
                  </a:lnTo>
                  <a:cubicBezTo>
                    <a:pt x="104" y="76"/>
                    <a:pt x="110" y="74"/>
                    <a:pt x="116" y="71"/>
                  </a:cubicBezTo>
                  <a:cubicBezTo>
                    <a:pt x="123" y="69"/>
                    <a:pt x="130" y="67"/>
                    <a:pt x="138" y="65"/>
                  </a:cubicBezTo>
                  <a:cubicBezTo>
                    <a:pt x="145" y="63"/>
                    <a:pt x="153" y="62"/>
                    <a:pt x="161" y="61"/>
                  </a:cubicBezTo>
                  <a:cubicBezTo>
                    <a:pt x="168" y="60"/>
                    <a:pt x="175" y="59"/>
                    <a:pt x="181" y="58"/>
                  </a:cubicBezTo>
                  <a:cubicBezTo>
                    <a:pt x="187" y="58"/>
                    <a:pt x="192" y="58"/>
                    <a:pt x="195" y="58"/>
                  </a:cubicBezTo>
                  <a:cubicBezTo>
                    <a:pt x="198" y="58"/>
                    <a:pt x="210" y="58"/>
                    <a:pt x="217" y="58"/>
                  </a:cubicBezTo>
                  <a:cubicBezTo>
                    <a:pt x="224" y="59"/>
                    <a:pt x="231" y="60"/>
                    <a:pt x="240" y="62"/>
                  </a:cubicBezTo>
                  <a:cubicBezTo>
                    <a:pt x="248" y="63"/>
                    <a:pt x="276" y="72"/>
                    <a:pt x="284" y="75"/>
                  </a:cubicBezTo>
                  <a:cubicBezTo>
                    <a:pt x="291" y="78"/>
                    <a:pt x="297" y="81"/>
                    <a:pt x="301" y="85"/>
                  </a:cubicBezTo>
                  <a:cubicBezTo>
                    <a:pt x="306" y="88"/>
                    <a:pt x="308" y="92"/>
                    <a:pt x="308" y="96"/>
                  </a:cubicBezTo>
                  <a:cubicBezTo>
                    <a:pt x="308" y="100"/>
                    <a:pt x="307" y="103"/>
                    <a:pt x="305" y="105"/>
                  </a:cubicBezTo>
                  <a:cubicBezTo>
                    <a:pt x="302" y="108"/>
                    <a:pt x="299" y="109"/>
                    <a:pt x="296" y="109"/>
                  </a:cubicBezTo>
                  <a:cubicBezTo>
                    <a:pt x="294" y="109"/>
                    <a:pt x="292" y="108"/>
                    <a:pt x="290" y="107"/>
                  </a:cubicBezTo>
                  <a:cubicBezTo>
                    <a:pt x="274" y="99"/>
                    <a:pt x="259" y="93"/>
                    <a:pt x="244" y="89"/>
                  </a:cubicBezTo>
                  <a:cubicBezTo>
                    <a:pt x="228" y="85"/>
                    <a:pt x="212" y="83"/>
                    <a:pt x="195" y="83"/>
                  </a:cubicBezTo>
                  <a:cubicBezTo>
                    <a:pt x="180" y="83"/>
                    <a:pt x="166" y="84"/>
                    <a:pt x="152" y="88"/>
                  </a:cubicBezTo>
                  <a:cubicBezTo>
                    <a:pt x="139" y="91"/>
                    <a:pt x="125" y="95"/>
                    <a:pt x="112" y="101"/>
                  </a:cubicBezTo>
                  <a:cubicBezTo>
                    <a:pt x="111" y="102"/>
                    <a:pt x="110" y="102"/>
                    <a:pt x="109" y="102"/>
                  </a:cubicBezTo>
                  <a:cubicBezTo>
                    <a:pt x="108" y="102"/>
                    <a:pt x="107" y="103"/>
                    <a:pt x="106" y="103"/>
                  </a:cubicBezTo>
                  <a:cubicBezTo>
                    <a:pt x="103" y="103"/>
                    <a:pt x="100" y="101"/>
                    <a:pt x="98" y="99"/>
                  </a:cubicBezTo>
                  <a:cubicBezTo>
                    <a:pt x="95" y="96"/>
                    <a:pt x="94" y="93"/>
                    <a:pt x="94" y="90"/>
                  </a:cubicBezTo>
                  <a:cubicBezTo>
                    <a:pt x="94" y="86"/>
                    <a:pt x="96" y="83"/>
                    <a:pt x="100" y="80"/>
                  </a:cubicBezTo>
                  <a:close/>
                  <a:moveTo>
                    <a:pt x="247" y="23"/>
                  </a:moveTo>
                  <a:lnTo>
                    <a:pt x="247" y="23"/>
                  </a:lnTo>
                  <a:cubicBezTo>
                    <a:pt x="154" y="0"/>
                    <a:pt x="57" y="75"/>
                    <a:pt x="29" y="190"/>
                  </a:cubicBezTo>
                  <a:cubicBezTo>
                    <a:pt x="0" y="306"/>
                    <a:pt x="52" y="418"/>
                    <a:pt x="145" y="441"/>
                  </a:cubicBezTo>
                  <a:cubicBezTo>
                    <a:pt x="237" y="463"/>
                    <a:pt x="335" y="388"/>
                    <a:pt x="363" y="272"/>
                  </a:cubicBezTo>
                  <a:cubicBezTo>
                    <a:pt x="391" y="156"/>
                    <a:pt x="339" y="44"/>
                    <a:pt x="247" y="23"/>
                  </a:cubicBezTo>
                  <a:close/>
                </a:path>
              </a:pathLst>
            </a:custGeom>
            <a:solidFill>
              <a:srgbClr val="0078D4"/>
            </a:solidFill>
            <a:ln w="0">
              <a:noFill/>
              <a:prstDash val="solid"/>
              <a:round/>
              <a:headEnd/>
              <a:tailEnd/>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828"/>
                </a:solidFill>
                <a:effectLst/>
                <a:uLnTx/>
                <a:uFillTx/>
                <a:latin typeface="Segoe UI"/>
                <a:ea typeface="+mn-ea"/>
                <a:cs typeface="+mn-cs"/>
              </a:endParaRPr>
            </a:p>
          </p:txBody>
        </p:sp>
      </p:grpSp>
      <p:grpSp>
        <p:nvGrpSpPr>
          <p:cNvPr id="104" name="Group 103">
            <a:extLst>
              <a:ext uri="{FF2B5EF4-FFF2-40B4-BE49-F238E27FC236}">
                <a16:creationId xmlns:a16="http://schemas.microsoft.com/office/drawing/2014/main" id="{68F640C0-9F2F-46D2-A02C-CBE365B19BBB}"/>
              </a:ext>
            </a:extLst>
          </p:cNvPr>
          <p:cNvGrpSpPr/>
          <p:nvPr/>
        </p:nvGrpSpPr>
        <p:grpSpPr>
          <a:xfrm>
            <a:off x="9214608" y="3996415"/>
            <a:ext cx="880995" cy="880995"/>
            <a:chOff x="8046234" y="3992399"/>
            <a:chExt cx="1002445" cy="1002445"/>
          </a:xfrm>
        </p:grpSpPr>
        <p:sp>
          <p:nvSpPr>
            <p:cNvPr id="105" name="Oval 104">
              <a:extLst>
                <a:ext uri="{FF2B5EF4-FFF2-40B4-BE49-F238E27FC236}">
                  <a16:creationId xmlns:a16="http://schemas.microsoft.com/office/drawing/2014/main" id="{782C6A60-EB60-4EA0-B9DA-C9C3D4DEC63D}"/>
                </a:ext>
              </a:extLst>
            </p:cNvPr>
            <p:cNvSpPr/>
            <p:nvPr/>
          </p:nvSpPr>
          <p:spPr bwMode="auto">
            <a:xfrm>
              <a:off x="8046234" y="3992399"/>
              <a:ext cx="1002445" cy="100244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grpSp>
          <p:nvGrpSpPr>
            <p:cNvPr id="106" name="Group 4">
              <a:extLst>
                <a:ext uri="{FF2B5EF4-FFF2-40B4-BE49-F238E27FC236}">
                  <a16:creationId xmlns:a16="http://schemas.microsoft.com/office/drawing/2014/main" id="{AF862DCD-6CB7-4421-A3A7-2FDC6DB35BED}"/>
                </a:ext>
              </a:extLst>
            </p:cNvPr>
            <p:cNvGrpSpPr>
              <a:grpSpLocks noChangeAspect="1"/>
            </p:cNvGrpSpPr>
            <p:nvPr/>
          </p:nvGrpSpPr>
          <p:grpSpPr bwMode="auto">
            <a:xfrm>
              <a:off x="8339596" y="4264590"/>
              <a:ext cx="415720" cy="458102"/>
              <a:chOff x="5580" y="2084"/>
              <a:chExt cx="206" cy="227"/>
            </a:xfrm>
            <a:solidFill>
              <a:srgbClr val="0078D4"/>
            </a:solidFill>
          </p:grpSpPr>
          <p:sp>
            <p:nvSpPr>
              <p:cNvPr id="107" name="Freeform 5">
                <a:extLst>
                  <a:ext uri="{FF2B5EF4-FFF2-40B4-BE49-F238E27FC236}">
                    <a16:creationId xmlns:a16="http://schemas.microsoft.com/office/drawing/2014/main" id="{AA882C59-B15D-48CE-9751-12DD797E890B}"/>
                  </a:ext>
                </a:extLst>
              </p:cNvPr>
              <p:cNvSpPr>
                <a:spLocks/>
              </p:cNvSpPr>
              <p:nvPr/>
            </p:nvSpPr>
            <p:spPr bwMode="auto">
              <a:xfrm>
                <a:off x="5580" y="2254"/>
                <a:ext cx="206" cy="57"/>
              </a:xfrm>
              <a:custGeom>
                <a:avLst/>
                <a:gdLst>
                  <a:gd name="T0" fmla="*/ 252 w 332"/>
                  <a:gd name="T1" fmla="*/ 25 h 92"/>
                  <a:gd name="T2" fmla="*/ 252 w 332"/>
                  <a:gd name="T3" fmla="*/ 25 h 92"/>
                  <a:gd name="T4" fmla="*/ 207 w 332"/>
                  <a:gd name="T5" fmla="*/ 30 h 92"/>
                  <a:gd name="T6" fmla="*/ 166 w 332"/>
                  <a:gd name="T7" fmla="*/ 31 h 92"/>
                  <a:gd name="T8" fmla="*/ 124 w 332"/>
                  <a:gd name="T9" fmla="*/ 30 h 92"/>
                  <a:gd name="T10" fmla="*/ 80 w 332"/>
                  <a:gd name="T11" fmla="*/ 25 h 92"/>
                  <a:gd name="T12" fmla="*/ 37 w 332"/>
                  <a:gd name="T13" fmla="*/ 15 h 92"/>
                  <a:gd name="T14" fmla="*/ 0 w 332"/>
                  <a:gd name="T15" fmla="*/ 0 h 92"/>
                  <a:gd name="T16" fmla="*/ 0 w 332"/>
                  <a:gd name="T17" fmla="*/ 46 h 92"/>
                  <a:gd name="T18" fmla="*/ 5 w 332"/>
                  <a:gd name="T19" fmla="*/ 56 h 92"/>
                  <a:gd name="T20" fmla="*/ 17 w 332"/>
                  <a:gd name="T21" fmla="*/ 64 h 92"/>
                  <a:gd name="T22" fmla="*/ 31 w 332"/>
                  <a:gd name="T23" fmla="*/ 71 h 92"/>
                  <a:gd name="T24" fmla="*/ 42 w 332"/>
                  <a:gd name="T25" fmla="*/ 75 h 92"/>
                  <a:gd name="T26" fmla="*/ 71 w 332"/>
                  <a:gd name="T27" fmla="*/ 83 h 92"/>
                  <a:gd name="T28" fmla="*/ 103 w 332"/>
                  <a:gd name="T29" fmla="*/ 88 h 92"/>
                  <a:gd name="T30" fmla="*/ 135 w 332"/>
                  <a:gd name="T31" fmla="*/ 91 h 92"/>
                  <a:gd name="T32" fmla="*/ 166 w 332"/>
                  <a:gd name="T33" fmla="*/ 92 h 92"/>
                  <a:gd name="T34" fmla="*/ 196 w 332"/>
                  <a:gd name="T35" fmla="*/ 91 h 92"/>
                  <a:gd name="T36" fmla="*/ 229 w 332"/>
                  <a:gd name="T37" fmla="*/ 88 h 92"/>
                  <a:gd name="T38" fmla="*/ 260 w 332"/>
                  <a:gd name="T39" fmla="*/ 83 h 92"/>
                  <a:gd name="T40" fmla="*/ 289 w 332"/>
                  <a:gd name="T41" fmla="*/ 75 h 92"/>
                  <a:gd name="T42" fmla="*/ 301 w 332"/>
                  <a:gd name="T43" fmla="*/ 71 h 92"/>
                  <a:gd name="T44" fmla="*/ 315 w 332"/>
                  <a:gd name="T45" fmla="*/ 64 h 92"/>
                  <a:gd name="T46" fmla="*/ 327 w 332"/>
                  <a:gd name="T47" fmla="*/ 56 h 92"/>
                  <a:gd name="T48" fmla="*/ 332 w 332"/>
                  <a:gd name="T49" fmla="*/ 46 h 92"/>
                  <a:gd name="T50" fmla="*/ 332 w 332"/>
                  <a:gd name="T51" fmla="*/ 0 h 92"/>
                  <a:gd name="T52" fmla="*/ 294 w 332"/>
                  <a:gd name="T53" fmla="*/ 15 h 92"/>
                  <a:gd name="T54" fmla="*/ 252 w 332"/>
                  <a:gd name="T55" fmla="*/ 2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2" h="92">
                    <a:moveTo>
                      <a:pt x="252" y="25"/>
                    </a:moveTo>
                    <a:lnTo>
                      <a:pt x="252" y="25"/>
                    </a:lnTo>
                    <a:cubicBezTo>
                      <a:pt x="237" y="27"/>
                      <a:pt x="222" y="29"/>
                      <a:pt x="207" y="30"/>
                    </a:cubicBezTo>
                    <a:cubicBezTo>
                      <a:pt x="192" y="31"/>
                      <a:pt x="179" y="31"/>
                      <a:pt x="166" y="31"/>
                    </a:cubicBezTo>
                    <a:cubicBezTo>
                      <a:pt x="153" y="31"/>
                      <a:pt x="139" y="31"/>
                      <a:pt x="124" y="30"/>
                    </a:cubicBezTo>
                    <a:cubicBezTo>
                      <a:pt x="110" y="29"/>
                      <a:pt x="95" y="27"/>
                      <a:pt x="80" y="25"/>
                    </a:cubicBezTo>
                    <a:cubicBezTo>
                      <a:pt x="65" y="22"/>
                      <a:pt x="51" y="19"/>
                      <a:pt x="37" y="15"/>
                    </a:cubicBezTo>
                    <a:cubicBezTo>
                      <a:pt x="23" y="11"/>
                      <a:pt x="11" y="6"/>
                      <a:pt x="0" y="0"/>
                    </a:cubicBezTo>
                    <a:lnTo>
                      <a:pt x="0" y="46"/>
                    </a:lnTo>
                    <a:cubicBezTo>
                      <a:pt x="0" y="50"/>
                      <a:pt x="2" y="53"/>
                      <a:pt x="5" y="56"/>
                    </a:cubicBezTo>
                    <a:cubicBezTo>
                      <a:pt x="8" y="59"/>
                      <a:pt x="12" y="62"/>
                      <a:pt x="17" y="64"/>
                    </a:cubicBezTo>
                    <a:cubicBezTo>
                      <a:pt x="21" y="67"/>
                      <a:pt x="26" y="69"/>
                      <a:pt x="31" y="71"/>
                    </a:cubicBezTo>
                    <a:cubicBezTo>
                      <a:pt x="36" y="73"/>
                      <a:pt x="40" y="74"/>
                      <a:pt x="42" y="75"/>
                    </a:cubicBezTo>
                    <a:cubicBezTo>
                      <a:pt x="51" y="79"/>
                      <a:pt x="61" y="81"/>
                      <a:pt x="71" y="83"/>
                    </a:cubicBezTo>
                    <a:cubicBezTo>
                      <a:pt x="82" y="85"/>
                      <a:pt x="92" y="87"/>
                      <a:pt x="103" y="88"/>
                    </a:cubicBezTo>
                    <a:cubicBezTo>
                      <a:pt x="114" y="90"/>
                      <a:pt x="125" y="91"/>
                      <a:pt x="135" y="91"/>
                    </a:cubicBezTo>
                    <a:cubicBezTo>
                      <a:pt x="146" y="92"/>
                      <a:pt x="156" y="92"/>
                      <a:pt x="166" y="92"/>
                    </a:cubicBezTo>
                    <a:cubicBezTo>
                      <a:pt x="176" y="92"/>
                      <a:pt x="186" y="92"/>
                      <a:pt x="196" y="91"/>
                    </a:cubicBezTo>
                    <a:cubicBezTo>
                      <a:pt x="207" y="91"/>
                      <a:pt x="218" y="90"/>
                      <a:pt x="229" y="88"/>
                    </a:cubicBezTo>
                    <a:cubicBezTo>
                      <a:pt x="239" y="87"/>
                      <a:pt x="250" y="85"/>
                      <a:pt x="260" y="83"/>
                    </a:cubicBezTo>
                    <a:cubicBezTo>
                      <a:pt x="271" y="81"/>
                      <a:pt x="280" y="79"/>
                      <a:pt x="289" y="75"/>
                    </a:cubicBezTo>
                    <a:cubicBezTo>
                      <a:pt x="292" y="74"/>
                      <a:pt x="296" y="73"/>
                      <a:pt x="301" y="71"/>
                    </a:cubicBezTo>
                    <a:cubicBezTo>
                      <a:pt x="306" y="69"/>
                      <a:pt x="310" y="67"/>
                      <a:pt x="315" y="64"/>
                    </a:cubicBezTo>
                    <a:cubicBezTo>
                      <a:pt x="319" y="62"/>
                      <a:pt x="323" y="59"/>
                      <a:pt x="327" y="56"/>
                    </a:cubicBezTo>
                    <a:cubicBezTo>
                      <a:pt x="330" y="53"/>
                      <a:pt x="332" y="50"/>
                      <a:pt x="332" y="46"/>
                    </a:cubicBezTo>
                    <a:lnTo>
                      <a:pt x="332" y="0"/>
                    </a:lnTo>
                    <a:cubicBezTo>
                      <a:pt x="321" y="6"/>
                      <a:pt x="308" y="11"/>
                      <a:pt x="294" y="15"/>
                    </a:cubicBezTo>
                    <a:cubicBezTo>
                      <a:pt x="281" y="19"/>
                      <a:pt x="266" y="22"/>
                      <a:pt x="252" y="25"/>
                    </a:cubicBezTo>
                    <a:close/>
                  </a:path>
                </a:pathLst>
              </a:custGeom>
              <a:grpFill/>
              <a:ln w="0">
                <a:noFill/>
                <a:prstDash val="solid"/>
                <a:round/>
                <a:headEnd/>
                <a:tailEnd/>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828"/>
                  </a:solidFill>
                  <a:effectLst/>
                  <a:uLnTx/>
                  <a:uFillTx/>
                  <a:latin typeface="Segoe UI"/>
                  <a:ea typeface="+mn-ea"/>
                  <a:cs typeface="+mn-cs"/>
                </a:endParaRPr>
              </a:p>
            </p:txBody>
          </p:sp>
          <p:sp>
            <p:nvSpPr>
              <p:cNvPr id="108" name="Freeform 6">
                <a:extLst>
                  <a:ext uri="{FF2B5EF4-FFF2-40B4-BE49-F238E27FC236}">
                    <a16:creationId xmlns:a16="http://schemas.microsoft.com/office/drawing/2014/main" id="{16785EFD-72C6-4C23-B8E6-939E9C75E47D}"/>
                  </a:ext>
                </a:extLst>
              </p:cNvPr>
              <p:cNvSpPr>
                <a:spLocks/>
              </p:cNvSpPr>
              <p:nvPr/>
            </p:nvSpPr>
            <p:spPr bwMode="auto">
              <a:xfrm>
                <a:off x="5580" y="2140"/>
                <a:ext cx="206" cy="57"/>
              </a:xfrm>
              <a:custGeom>
                <a:avLst/>
                <a:gdLst>
                  <a:gd name="T0" fmla="*/ 252 w 332"/>
                  <a:gd name="T1" fmla="*/ 25 h 92"/>
                  <a:gd name="T2" fmla="*/ 252 w 332"/>
                  <a:gd name="T3" fmla="*/ 25 h 92"/>
                  <a:gd name="T4" fmla="*/ 207 w 332"/>
                  <a:gd name="T5" fmla="*/ 30 h 92"/>
                  <a:gd name="T6" fmla="*/ 166 w 332"/>
                  <a:gd name="T7" fmla="*/ 31 h 92"/>
                  <a:gd name="T8" fmla="*/ 124 w 332"/>
                  <a:gd name="T9" fmla="*/ 30 h 92"/>
                  <a:gd name="T10" fmla="*/ 80 w 332"/>
                  <a:gd name="T11" fmla="*/ 25 h 92"/>
                  <a:gd name="T12" fmla="*/ 37 w 332"/>
                  <a:gd name="T13" fmla="*/ 15 h 92"/>
                  <a:gd name="T14" fmla="*/ 0 w 332"/>
                  <a:gd name="T15" fmla="*/ 0 h 92"/>
                  <a:gd name="T16" fmla="*/ 0 w 332"/>
                  <a:gd name="T17" fmla="*/ 46 h 92"/>
                  <a:gd name="T18" fmla="*/ 5 w 332"/>
                  <a:gd name="T19" fmla="*/ 56 h 92"/>
                  <a:gd name="T20" fmla="*/ 17 w 332"/>
                  <a:gd name="T21" fmla="*/ 64 h 92"/>
                  <a:gd name="T22" fmla="*/ 31 w 332"/>
                  <a:gd name="T23" fmla="*/ 71 h 92"/>
                  <a:gd name="T24" fmla="*/ 42 w 332"/>
                  <a:gd name="T25" fmla="*/ 75 h 92"/>
                  <a:gd name="T26" fmla="*/ 72 w 332"/>
                  <a:gd name="T27" fmla="*/ 83 h 92"/>
                  <a:gd name="T28" fmla="*/ 103 w 332"/>
                  <a:gd name="T29" fmla="*/ 88 h 92"/>
                  <a:gd name="T30" fmla="*/ 135 w 332"/>
                  <a:gd name="T31" fmla="*/ 91 h 92"/>
                  <a:gd name="T32" fmla="*/ 166 w 332"/>
                  <a:gd name="T33" fmla="*/ 92 h 92"/>
                  <a:gd name="T34" fmla="*/ 197 w 332"/>
                  <a:gd name="T35" fmla="*/ 91 h 92"/>
                  <a:gd name="T36" fmla="*/ 228 w 332"/>
                  <a:gd name="T37" fmla="*/ 88 h 92"/>
                  <a:gd name="T38" fmla="*/ 260 w 332"/>
                  <a:gd name="T39" fmla="*/ 83 h 92"/>
                  <a:gd name="T40" fmla="*/ 289 w 332"/>
                  <a:gd name="T41" fmla="*/ 75 h 92"/>
                  <a:gd name="T42" fmla="*/ 301 w 332"/>
                  <a:gd name="T43" fmla="*/ 71 h 92"/>
                  <a:gd name="T44" fmla="*/ 315 w 332"/>
                  <a:gd name="T45" fmla="*/ 64 h 92"/>
                  <a:gd name="T46" fmla="*/ 327 w 332"/>
                  <a:gd name="T47" fmla="*/ 56 h 92"/>
                  <a:gd name="T48" fmla="*/ 332 w 332"/>
                  <a:gd name="T49" fmla="*/ 46 h 92"/>
                  <a:gd name="T50" fmla="*/ 332 w 332"/>
                  <a:gd name="T51" fmla="*/ 0 h 92"/>
                  <a:gd name="T52" fmla="*/ 295 w 332"/>
                  <a:gd name="T53" fmla="*/ 15 h 92"/>
                  <a:gd name="T54" fmla="*/ 252 w 332"/>
                  <a:gd name="T55" fmla="*/ 2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2" h="92">
                    <a:moveTo>
                      <a:pt x="252" y="25"/>
                    </a:moveTo>
                    <a:lnTo>
                      <a:pt x="252" y="25"/>
                    </a:lnTo>
                    <a:cubicBezTo>
                      <a:pt x="237" y="27"/>
                      <a:pt x="222" y="29"/>
                      <a:pt x="207" y="30"/>
                    </a:cubicBezTo>
                    <a:cubicBezTo>
                      <a:pt x="193" y="31"/>
                      <a:pt x="179" y="31"/>
                      <a:pt x="166" y="31"/>
                    </a:cubicBezTo>
                    <a:cubicBezTo>
                      <a:pt x="153" y="31"/>
                      <a:pt x="139" y="31"/>
                      <a:pt x="124" y="30"/>
                    </a:cubicBezTo>
                    <a:cubicBezTo>
                      <a:pt x="110" y="29"/>
                      <a:pt x="95" y="27"/>
                      <a:pt x="80" y="25"/>
                    </a:cubicBezTo>
                    <a:cubicBezTo>
                      <a:pt x="65" y="22"/>
                      <a:pt x="51" y="19"/>
                      <a:pt x="37" y="15"/>
                    </a:cubicBezTo>
                    <a:cubicBezTo>
                      <a:pt x="23" y="11"/>
                      <a:pt x="11" y="6"/>
                      <a:pt x="0" y="0"/>
                    </a:cubicBezTo>
                    <a:lnTo>
                      <a:pt x="0" y="46"/>
                    </a:lnTo>
                    <a:cubicBezTo>
                      <a:pt x="0" y="50"/>
                      <a:pt x="2" y="53"/>
                      <a:pt x="5" y="56"/>
                    </a:cubicBezTo>
                    <a:cubicBezTo>
                      <a:pt x="8" y="59"/>
                      <a:pt x="12" y="62"/>
                      <a:pt x="17" y="64"/>
                    </a:cubicBezTo>
                    <a:cubicBezTo>
                      <a:pt x="21" y="67"/>
                      <a:pt x="26" y="69"/>
                      <a:pt x="31" y="71"/>
                    </a:cubicBezTo>
                    <a:cubicBezTo>
                      <a:pt x="36" y="73"/>
                      <a:pt x="40" y="75"/>
                      <a:pt x="42" y="75"/>
                    </a:cubicBezTo>
                    <a:cubicBezTo>
                      <a:pt x="52" y="79"/>
                      <a:pt x="61" y="81"/>
                      <a:pt x="72" y="83"/>
                    </a:cubicBezTo>
                    <a:cubicBezTo>
                      <a:pt x="82" y="85"/>
                      <a:pt x="93" y="87"/>
                      <a:pt x="103" y="88"/>
                    </a:cubicBezTo>
                    <a:cubicBezTo>
                      <a:pt x="114" y="90"/>
                      <a:pt x="125" y="91"/>
                      <a:pt x="135" y="91"/>
                    </a:cubicBezTo>
                    <a:cubicBezTo>
                      <a:pt x="146" y="92"/>
                      <a:pt x="156" y="92"/>
                      <a:pt x="166" y="92"/>
                    </a:cubicBezTo>
                    <a:cubicBezTo>
                      <a:pt x="176" y="92"/>
                      <a:pt x="186" y="92"/>
                      <a:pt x="197" y="91"/>
                    </a:cubicBezTo>
                    <a:cubicBezTo>
                      <a:pt x="207" y="91"/>
                      <a:pt x="218" y="90"/>
                      <a:pt x="228" y="88"/>
                    </a:cubicBezTo>
                    <a:cubicBezTo>
                      <a:pt x="239" y="87"/>
                      <a:pt x="250" y="85"/>
                      <a:pt x="260" y="83"/>
                    </a:cubicBezTo>
                    <a:cubicBezTo>
                      <a:pt x="270" y="81"/>
                      <a:pt x="280" y="79"/>
                      <a:pt x="289" y="75"/>
                    </a:cubicBezTo>
                    <a:cubicBezTo>
                      <a:pt x="292" y="75"/>
                      <a:pt x="296" y="73"/>
                      <a:pt x="301" y="71"/>
                    </a:cubicBezTo>
                    <a:cubicBezTo>
                      <a:pt x="306" y="69"/>
                      <a:pt x="310" y="67"/>
                      <a:pt x="315" y="64"/>
                    </a:cubicBezTo>
                    <a:cubicBezTo>
                      <a:pt x="319" y="62"/>
                      <a:pt x="323" y="59"/>
                      <a:pt x="327" y="56"/>
                    </a:cubicBezTo>
                    <a:cubicBezTo>
                      <a:pt x="330" y="53"/>
                      <a:pt x="332" y="50"/>
                      <a:pt x="332" y="46"/>
                    </a:cubicBezTo>
                    <a:lnTo>
                      <a:pt x="332" y="0"/>
                    </a:lnTo>
                    <a:cubicBezTo>
                      <a:pt x="321" y="6"/>
                      <a:pt x="308" y="11"/>
                      <a:pt x="295" y="15"/>
                    </a:cubicBezTo>
                    <a:cubicBezTo>
                      <a:pt x="281" y="19"/>
                      <a:pt x="267" y="22"/>
                      <a:pt x="252" y="25"/>
                    </a:cubicBezTo>
                    <a:close/>
                  </a:path>
                </a:pathLst>
              </a:custGeom>
              <a:grpFill/>
              <a:ln w="0">
                <a:noFill/>
                <a:prstDash val="solid"/>
                <a:round/>
                <a:headEnd/>
                <a:tailEnd/>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828"/>
                  </a:solidFill>
                  <a:effectLst/>
                  <a:uLnTx/>
                  <a:uFillTx/>
                  <a:latin typeface="Segoe UI"/>
                  <a:ea typeface="+mn-ea"/>
                  <a:cs typeface="+mn-cs"/>
                </a:endParaRPr>
              </a:p>
            </p:txBody>
          </p:sp>
          <p:sp>
            <p:nvSpPr>
              <p:cNvPr id="109" name="Freeform 7">
                <a:extLst>
                  <a:ext uri="{FF2B5EF4-FFF2-40B4-BE49-F238E27FC236}">
                    <a16:creationId xmlns:a16="http://schemas.microsoft.com/office/drawing/2014/main" id="{25E54ADB-C9CF-4DD6-87B0-FA032A96B624}"/>
                  </a:ext>
                </a:extLst>
              </p:cNvPr>
              <p:cNvSpPr>
                <a:spLocks/>
              </p:cNvSpPr>
              <p:nvPr/>
            </p:nvSpPr>
            <p:spPr bwMode="auto">
              <a:xfrm>
                <a:off x="5580" y="2084"/>
                <a:ext cx="206" cy="57"/>
              </a:xfrm>
              <a:custGeom>
                <a:avLst/>
                <a:gdLst>
                  <a:gd name="T0" fmla="*/ 315 w 332"/>
                  <a:gd name="T1" fmla="*/ 28 h 92"/>
                  <a:gd name="T2" fmla="*/ 315 w 332"/>
                  <a:gd name="T3" fmla="*/ 28 h 92"/>
                  <a:gd name="T4" fmla="*/ 301 w 332"/>
                  <a:gd name="T5" fmla="*/ 21 h 92"/>
                  <a:gd name="T6" fmla="*/ 289 w 332"/>
                  <a:gd name="T7" fmla="*/ 17 h 92"/>
                  <a:gd name="T8" fmla="*/ 260 w 332"/>
                  <a:gd name="T9" fmla="*/ 9 h 92"/>
                  <a:gd name="T10" fmla="*/ 228 w 332"/>
                  <a:gd name="T11" fmla="*/ 4 h 92"/>
                  <a:gd name="T12" fmla="*/ 196 w 332"/>
                  <a:gd name="T13" fmla="*/ 1 h 92"/>
                  <a:gd name="T14" fmla="*/ 166 w 332"/>
                  <a:gd name="T15" fmla="*/ 0 h 92"/>
                  <a:gd name="T16" fmla="*/ 135 w 332"/>
                  <a:gd name="T17" fmla="*/ 1 h 92"/>
                  <a:gd name="T18" fmla="*/ 103 w 332"/>
                  <a:gd name="T19" fmla="*/ 4 h 92"/>
                  <a:gd name="T20" fmla="*/ 72 w 332"/>
                  <a:gd name="T21" fmla="*/ 9 h 92"/>
                  <a:gd name="T22" fmla="*/ 42 w 332"/>
                  <a:gd name="T23" fmla="*/ 17 h 92"/>
                  <a:gd name="T24" fmla="*/ 31 w 332"/>
                  <a:gd name="T25" fmla="*/ 21 h 92"/>
                  <a:gd name="T26" fmla="*/ 17 w 332"/>
                  <a:gd name="T27" fmla="*/ 28 h 92"/>
                  <a:gd name="T28" fmla="*/ 5 w 332"/>
                  <a:gd name="T29" fmla="*/ 37 h 92"/>
                  <a:gd name="T30" fmla="*/ 0 w 332"/>
                  <a:gd name="T31" fmla="*/ 46 h 92"/>
                  <a:gd name="T32" fmla="*/ 1 w 332"/>
                  <a:gd name="T33" fmla="*/ 50 h 92"/>
                  <a:gd name="T34" fmla="*/ 3 w 332"/>
                  <a:gd name="T35" fmla="*/ 53 h 92"/>
                  <a:gd name="T36" fmla="*/ 21 w 332"/>
                  <a:gd name="T37" fmla="*/ 66 h 92"/>
                  <a:gd name="T38" fmla="*/ 46 w 332"/>
                  <a:gd name="T39" fmla="*/ 76 h 92"/>
                  <a:gd name="T40" fmla="*/ 77 w 332"/>
                  <a:gd name="T41" fmla="*/ 84 h 92"/>
                  <a:gd name="T42" fmla="*/ 109 w 332"/>
                  <a:gd name="T43" fmla="*/ 88 h 92"/>
                  <a:gd name="T44" fmla="*/ 140 w 332"/>
                  <a:gd name="T45" fmla="*/ 91 h 92"/>
                  <a:gd name="T46" fmla="*/ 166 w 332"/>
                  <a:gd name="T47" fmla="*/ 92 h 92"/>
                  <a:gd name="T48" fmla="*/ 192 w 332"/>
                  <a:gd name="T49" fmla="*/ 91 h 92"/>
                  <a:gd name="T50" fmla="*/ 223 w 332"/>
                  <a:gd name="T51" fmla="*/ 88 h 92"/>
                  <a:gd name="T52" fmla="*/ 255 w 332"/>
                  <a:gd name="T53" fmla="*/ 84 h 92"/>
                  <a:gd name="T54" fmla="*/ 285 w 332"/>
                  <a:gd name="T55" fmla="*/ 76 h 92"/>
                  <a:gd name="T56" fmla="*/ 311 w 332"/>
                  <a:gd name="T57" fmla="*/ 66 h 92"/>
                  <a:gd name="T58" fmla="*/ 328 w 332"/>
                  <a:gd name="T59" fmla="*/ 53 h 92"/>
                  <a:gd name="T60" fmla="*/ 331 w 332"/>
                  <a:gd name="T61" fmla="*/ 50 h 92"/>
                  <a:gd name="T62" fmla="*/ 332 w 332"/>
                  <a:gd name="T63" fmla="*/ 46 h 92"/>
                  <a:gd name="T64" fmla="*/ 327 w 332"/>
                  <a:gd name="T65" fmla="*/ 37 h 92"/>
                  <a:gd name="T66" fmla="*/ 315 w 332"/>
                  <a:gd name="T67" fmla="*/ 2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2" h="92">
                    <a:moveTo>
                      <a:pt x="315" y="28"/>
                    </a:moveTo>
                    <a:lnTo>
                      <a:pt x="315" y="28"/>
                    </a:lnTo>
                    <a:cubicBezTo>
                      <a:pt x="310" y="26"/>
                      <a:pt x="306" y="23"/>
                      <a:pt x="301" y="21"/>
                    </a:cubicBezTo>
                    <a:cubicBezTo>
                      <a:pt x="296" y="19"/>
                      <a:pt x="292" y="18"/>
                      <a:pt x="289" y="17"/>
                    </a:cubicBezTo>
                    <a:cubicBezTo>
                      <a:pt x="280" y="14"/>
                      <a:pt x="270" y="11"/>
                      <a:pt x="260" y="9"/>
                    </a:cubicBezTo>
                    <a:cubicBezTo>
                      <a:pt x="250" y="7"/>
                      <a:pt x="239" y="5"/>
                      <a:pt x="228" y="4"/>
                    </a:cubicBezTo>
                    <a:cubicBezTo>
                      <a:pt x="218" y="3"/>
                      <a:pt x="207" y="2"/>
                      <a:pt x="196" y="1"/>
                    </a:cubicBezTo>
                    <a:cubicBezTo>
                      <a:pt x="186" y="1"/>
                      <a:pt x="176" y="0"/>
                      <a:pt x="166" y="0"/>
                    </a:cubicBezTo>
                    <a:cubicBezTo>
                      <a:pt x="156" y="0"/>
                      <a:pt x="146" y="1"/>
                      <a:pt x="135" y="1"/>
                    </a:cubicBezTo>
                    <a:cubicBezTo>
                      <a:pt x="125" y="2"/>
                      <a:pt x="114" y="3"/>
                      <a:pt x="103" y="4"/>
                    </a:cubicBezTo>
                    <a:cubicBezTo>
                      <a:pt x="93" y="5"/>
                      <a:pt x="82" y="7"/>
                      <a:pt x="72" y="9"/>
                    </a:cubicBezTo>
                    <a:cubicBezTo>
                      <a:pt x="61" y="11"/>
                      <a:pt x="52" y="14"/>
                      <a:pt x="42" y="17"/>
                    </a:cubicBezTo>
                    <a:cubicBezTo>
                      <a:pt x="40" y="18"/>
                      <a:pt x="36" y="19"/>
                      <a:pt x="31" y="21"/>
                    </a:cubicBezTo>
                    <a:cubicBezTo>
                      <a:pt x="26" y="23"/>
                      <a:pt x="21" y="26"/>
                      <a:pt x="17" y="28"/>
                    </a:cubicBezTo>
                    <a:cubicBezTo>
                      <a:pt x="12" y="31"/>
                      <a:pt x="8" y="34"/>
                      <a:pt x="5" y="37"/>
                    </a:cubicBezTo>
                    <a:cubicBezTo>
                      <a:pt x="2" y="40"/>
                      <a:pt x="0" y="43"/>
                      <a:pt x="0" y="46"/>
                    </a:cubicBezTo>
                    <a:cubicBezTo>
                      <a:pt x="0" y="47"/>
                      <a:pt x="0" y="48"/>
                      <a:pt x="1" y="50"/>
                    </a:cubicBezTo>
                    <a:cubicBezTo>
                      <a:pt x="2" y="51"/>
                      <a:pt x="2" y="52"/>
                      <a:pt x="3" y="53"/>
                    </a:cubicBezTo>
                    <a:cubicBezTo>
                      <a:pt x="7" y="58"/>
                      <a:pt x="13" y="62"/>
                      <a:pt x="21" y="66"/>
                    </a:cubicBezTo>
                    <a:cubicBezTo>
                      <a:pt x="28" y="70"/>
                      <a:pt x="37" y="73"/>
                      <a:pt x="46" y="76"/>
                    </a:cubicBezTo>
                    <a:cubicBezTo>
                      <a:pt x="56" y="79"/>
                      <a:pt x="66" y="82"/>
                      <a:pt x="77" y="84"/>
                    </a:cubicBezTo>
                    <a:cubicBezTo>
                      <a:pt x="87" y="86"/>
                      <a:pt x="98" y="87"/>
                      <a:pt x="109" y="88"/>
                    </a:cubicBezTo>
                    <a:cubicBezTo>
                      <a:pt x="120" y="89"/>
                      <a:pt x="130" y="90"/>
                      <a:pt x="140" y="91"/>
                    </a:cubicBezTo>
                    <a:cubicBezTo>
                      <a:pt x="149" y="91"/>
                      <a:pt x="158" y="92"/>
                      <a:pt x="166" y="92"/>
                    </a:cubicBezTo>
                    <a:cubicBezTo>
                      <a:pt x="173" y="92"/>
                      <a:pt x="182" y="91"/>
                      <a:pt x="192" y="91"/>
                    </a:cubicBezTo>
                    <a:cubicBezTo>
                      <a:pt x="202" y="90"/>
                      <a:pt x="212" y="89"/>
                      <a:pt x="223" y="88"/>
                    </a:cubicBezTo>
                    <a:cubicBezTo>
                      <a:pt x="234" y="87"/>
                      <a:pt x="244" y="86"/>
                      <a:pt x="255" y="84"/>
                    </a:cubicBezTo>
                    <a:cubicBezTo>
                      <a:pt x="266" y="82"/>
                      <a:pt x="276" y="79"/>
                      <a:pt x="285" y="76"/>
                    </a:cubicBezTo>
                    <a:cubicBezTo>
                      <a:pt x="295" y="73"/>
                      <a:pt x="303" y="70"/>
                      <a:pt x="311" y="66"/>
                    </a:cubicBezTo>
                    <a:cubicBezTo>
                      <a:pt x="319" y="62"/>
                      <a:pt x="324" y="58"/>
                      <a:pt x="328" y="53"/>
                    </a:cubicBezTo>
                    <a:cubicBezTo>
                      <a:pt x="329" y="52"/>
                      <a:pt x="330" y="51"/>
                      <a:pt x="331" y="50"/>
                    </a:cubicBezTo>
                    <a:cubicBezTo>
                      <a:pt x="331" y="48"/>
                      <a:pt x="332" y="47"/>
                      <a:pt x="332" y="46"/>
                    </a:cubicBezTo>
                    <a:cubicBezTo>
                      <a:pt x="332" y="43"/>
                      <a:pt x="330" y="40"/>
                      <a:pt x="327" y="37"/>
                    </a:cubicBezTo>
                    <a:cubicBezTo>
                      <a:pt x="323" y="34"/>
                      <a:pt x="319" y="31"/>
                      <a:pt x="315" y="28"/>
                    </a:cubicBezTo>
                    <a:close/>
                  </a:path>
                </a:pathLst>
              </a:custGeom>
              <a:grpFill/>
              <a:ln w="0">
                <a:noFill/>
                <a:prstDash val="solid"/>
                <a:round/>
                <a:headEnd/>
                <a:tailEnd/>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828"/>
                  </a:solidFill>
                  <a:effectLst/>
                  <a:uLnTx/>
                  <a:uFillTx/>
                  <a:latin typeface="Segoe UI"/>
                  <a:ea typeface="+mn-ea"/>
                  <a:cs typeface="+mn-cs"/>
                </a:endParaRPr>
              </a:p>
            </p:txBody>
          </p:sp>
          <p:sp>
            <p:nvSpPr>
              <p:cNvPr id="110" name="Freeform 8">
                <a:extLst>
                  <a:ext uri="{FF2B5EF4-FFF2-40B4-BE49-F238E27FC236}">
                    <a16:creationId xmlns:a16="http://schemas.microsoft.com/office/drawing/2014/main" id="{486C8B1B-C1F8-4B2D-8CFF-63CD52981A0A}"/>
                  </a:ext>
                </a:extLst>
              </p:cNvPr>
              <p:cNvSpPr>
                <a:spLocks/>
              </p:cNvSpPr>
              <p:nvPr/>
            </p:nvSpPr>
            <p:spPr bwMode="auto">
              <a:xfrm>
                <a:off x="5580" y="2197"/>
                <a:ext cx="206" cy="57"/>
              </a:xfrm>
              <a:custGeom>
                <a:avLst/>
                <a:gdLst>
                  <a:gd name="T0" fmla="*/ 252 w 332"/>
                  <a:gd name="T1" fmla="*/ 24 h 92"/>
                  <a:gd name="T2" fmla="*/ 252 w 332"/>
                  <a:gd name="T3" fmla="*/ 24 h 92"/>
                  <a:gd name="T4" fmla="*/ 207 w 332"/>
                  <a:gd name="T5" fmla="*/ 29 h 92"/>
                  <a:gd name="T6" fmla="*/ 166 w 332"/>
                  <a:gd name="T7" fmla="*/ 31 h 92"/>
                  <a:gd name="T8" fmla="*/ 124 w 332"/>
                  <a:gd name="T9" fmla="*/ 29 h 92"/>
                  <a:gd name="T10" fmla="*/ 80 w 332"/>
                  <a:gd name="T11" fmla="*/ 24 h 92"/>
                  <a:gd name="T12" fmla="*/ 37 w 332"/>
                  <a:gd name="T13" fmla="*/ 15 h 92"/>
                  <a:gd name="T14" fmla="*/ 0 w 332"/>
                  <a:gd name="T15" fmla="*/ 0 h 92"/>
                  <a:gd name="T16" fmla="*/ 0 w 332"/>
                  <a:gd name="T17" fmla="*/ 46 h 92"/>
                  <a:gd name="T18" fmla="*/ 5 w 332"/>
                  <a:gd name="T19" fmla="*/ 55 h 92"/>
                  <a:gd name="T20" fmla="*/ 17 w 332"/>
                  <a:gd name="T21" fmla="*/ 64 h 92"/>
                  <a:gd name="T22" fmla="*/ 31 w 332"/>
                  <a:gd name="T23" fmla="*/ 71 h 92"/>
                  <a:gd name="T24" fmla="*/ 42 w 332"/>
                  <a:gd name="T25" fmla="*/ 75 h 92"/>
                  <a:gd name="T26" fmla="*/ 71 w 332"/>
                  <a:gd name="T27" fmla="*/ 83 h 92"/>
                  <a:gd name="T28" fmla="*/ 103 w 332"/>
                  <a:gd name="T29" fmla="*/ 88 h 92"/>
                  <a:gd name="T30" fmla="*/ 135 w 332"/>
                  <a:gd name="T31" fmla="*/ 91 h 92"/>
                  <a:gd name="T32" fmla="*/ 166 w 332"/>
                  <a:gd name="T33" fmla="*/ 92 h 92"/>
                  <a:gd name="T34" fmla="*/ 196 w 332"/>
                  <a:gd name="T35" fmla="*/ 91 h 92"/>
                  <a:gd name="T36" fmla="*/ 229 w 332"/>
                  <a:gd name="T37" fmla="*/ 88 h 92"/>
                  <a:gd name="T38" fmla="*/ 260 w 332"/>
                  <a:gd name="T39" fmla="*/ 83 h 92"/>
                  <a:gd name="T40" fmla="*/ 289 w 332"/>
                  <a:gd name="T41" fmla="*/ 75 h 92"/>
                  <a:gd name="T42" fmla="*/ 301 w 332"/>
                  <a:gd name="T43" fmla="*/ 71 h 92"/>
                  <a:gd name="T44" fmla="*/ 315 w 332"/>
                  <a:gd name="T45" fmla="*/ 64 h 92"/>
                  <a:gd name="T46" fmla="*/ 327 w 332"/>
                  <a:gd name="T47" fmla="*/ 55 h 92"/>
                  <a:gd name="T48" fmla="*/ 332 w 332"/>
                  <a:gd name="T49" fmla="*/ 46 h 92"/>
                  <a:gd name="T50" fmla="*/ 332 w 332"/>
                  <a:gd name="T51" fmla="*/ 0 h 92"/>
                  <a:gd name="T52" fmla="*/ 294 w 332"/>
                  <a:gd name="T53" fmla="*/ 15 h 92"/>
                  <a:gd name="T54" fmla="*/ 252 w 332"/>
                  <a:gd name="T55" fmla="*/ 2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2" h="92">
                    <a:moveTo>
                      <a:pt x="252" y="24"/>
                    </a:moveTo>
                    <a:lnTo>
                      <a:pt x="252" y="24"/>
                    </a:lnTo>
                    <a:cubicBezTo>
                      <a:pt x="237" y="27"/>
                      <a:pt x="222" y="28"/>
                      <a:pt x="207" y="29"/>
                    </a:cubicBezTo>
                    <a:cubicBezTo>
                      <a:pt x="192" y="30"/>
                      <a:pt x="179" y="31"/>
                      <a:pt x="166" y="31"/>
                    </a:cubicBezTo>
                    <a:cubicBezTo>
                      <a:pt x="153" y="31"/>
                      <a:pt x="139" y="30"/>
                      <a:pt x="124" y="29"/>
                    </a:cubicBezTo>
                    <a:cubicBezTo>
                      <a:pt x="110" y="28"/>
                      <a:pt x="95" y="27"/>
                      <a:pt x="80" y="24"/>
                    </a:cubicBezTo>
                    <a:cubicBezTo>
                      <a:pt x="65" y="22"/>
                      <a:pt x="51" y="19"/>
                      <a:pt x="37" y="15"/>
                    </a:cubicBezTo>
                    <a:cubicBezTo>
                      <a:pt x="23" y="11"/>
                      <a:pt x="11" y="6"/>
                      <a:pt x="0" y="0"/>
                    </a:cubicBezTo>
                    <a:lnTo>
                      <a:pt x="0" y="46"/>
                    </a:lnTo>
                    <a:cubicBezTo>
                      <a:pt x="0" y="49"/>
                      <a:pt x="2" y="52"/>
                      <a:pt x="5" y="55"/>
                    </a:cubicBezTo>
                    <a:cubicBezTo>
                      <a:pt x="8" y="58"/>
                      <a:pt x="12" y="61"/>
                      <a:pt x="17" y="64"/>
                    </a:cubicBezTo>
                    <a:cubicBezTo>
                      <a:pt x="21" y="66"/>
                      <a:pt x="26" y="69"/>
                      <a:pt x="31" y="71"/>
                    </a:cubicBezTo>
                    <a:cubicBezTo>
                      <a:pt x="36" y="73"/>
                      <a:pt x="40" y="74"/>
                      <a:pt x="42" y="75"/>
                    </a:cubicBezTo>
                    <a:cubicBezTo>
                      <a:pt x="51" y="78"/>
                      <a:pt x="61" y="81"/>
                      <a:pt x="71" y="83"/>
                    </a:cubicBezTo>
                    <a:cubicBezTo>
                      <a:pt x="82" y="85"/>
                      <a:pt x="92" y="87"/>
                      <a:pt x="103" y="88"/>
                    </a:cubicBezTo>
                    <a:cubicBezTo>
                      <a:pt x="114" y="89"/>
                      <a:pt x="125" y="90"/>
                      <a:pt x="135" y="91"/>
                    </a:cubicBezTo>
                    <a:cubicBezTo>
                      <a:pt x="146" y="91"/>
                      <a:pt x="156" y="92"/>
                      <a:pt x="166" y="92"/>
                    </a:cubicBezTo>
                    <a:cubicBezTo>
                      <a:pt x="176" y="92"/>
                      <a:pt x="186" y="91"/>
                      <a:pt x="196" y="91"/>
                    </a:cubicBezTo>
                    <a:cubicBezTo>
                      <a:pt x="207" y="90"/>
                      <a:pt x="218" y="89"/>
                      <a:pt x="229" y="88"/>
                    </a:cubicBezTo>
                    <a:cubicBezTo>
                      <a:pt x="239" y="87"/>
                      <a:pt x="250" y="85"/>
                      <a:pt x="260" y="83"/>
                    </a:cubicBezTo>
                    <a:cubicBezTo>
                      <a:pt x="271" y="81"/>
                      <a:pt x="280" y="78"/>
                      <a:pt x="289" y="75"/>
                    </a:cubicBezTo>
                    <a:cubicBezTo>
                      <a:pt x="292" y="74"/>
                      <a:pt x="296" y="73"/>
                      <a:pt x="301" y="71"/>
                    </a:cubicBezTo>
                    <a:cubicBezTo>
                      <a:pt x="306" y="69"/>
                      <a:pt x="310" y="66"/>
                      <a:pt x="315" y="64"/>
                    </a:cubicBezTo>
                    <a:cubicBezTo>
                      <a:pt x="319" y="61"/>
                      <a:pt x="323" y="58"/>
                      <a:pt x="327" y="55"/>
                    </a:cubicBezTo>
                    <a:cubicBezTo>
                      <a:pt x="330" y="52"/>
                      <a:pt x="332" y="49"/>
                      <a:pt x="332" y="46"/>
                    </a:cubicBezTo>
                    <a:lnTo>
                      <a:pt x="332" y="0"/>
                    </a:lnTo>
                    <a:cubicBezTo>
                      <a:pt x="321" y="6"/>
                      <a:pt x="308" y="11"/>
                      <a:pt x="294" y="15"/>
                    </a:cubicBezTo>
                    <a:cubicBezTo>
                      <a:pt x="281" y="19"/>
                      <a:pt x="266" y="22"/>
                      <a:pt x="252" y="24"/>
                    </a:cubicBezTo>
                    <a:close/>
                  </a:path>
                </a:pathLst>
              </a:custGeom>
              <a:grpFill/>
              <a:ln w="0">
                <a:noFill/>
                <a:prstDash val="solid"/>
                <a:round/>
                <a:headEnd/>
                <a:tailEnd/>
              </a:ln>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828"/>
                  </a:solidFill>
                  <a:effectLst/>
                  <a:uLnTx/>
                  <a:uFillTx/>
                  <a:latin typeface="Segoe UI"/>
                  <a:ea typeface="+mn-ea"/>
                  <a:cs typeface="+mn-cs"/>
                </a:endParaRPr>
              </a:p>
            </p:txBody>
          </p:sp>
        </p:grpSp>
      </p:grpSp>
      <p:sp>
        <p:nvSpPr>
          <p:cNvPr id="111" name="Oval 110">
            <a:extLst>
              <a:ext uri="{FF2B5EF4-FFF2-40B4-BE49-F238E27FC236}">
                <a16:creationId xmlns:a16="http://schemas.microsoft.com/office/drawing/2014/main" id="{633BCAF0-818E-44A9-8DD9-9DF679EEE9B4}"/>
              </a:ext>
            </a:extLst>
          </p:cNvPr>
          <p:cNvSpPr/>
          <p:nvPr/>
        </p:nvSpPr>
        <p:spPr bwMode="auto">
          <a:xfrm>
            <a:off x="9214608" y="5468423"/>
            <a:ext cx="880995" cy="88099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sp>
        <p:nvSpPr>
          <p:cNvPr id="112" name="Rectangle 111">
            <a:extLst>
              <a:ext uri="{FF2B5EF4-FFF2-40B4-BE49-F238E27FC236}">
                <a16:creationId xmlns:a16="http://schemas.microsoft.com/office/drawing/2014/main" id="{7CDC83DA-5101-497D-956C-BE0C56EA01F9}"/>
              </a:ext>
            </a:extLst>
          </p:cNvPr>
          <p:cNvSpPr/>
          <p:nvPr/>
        </p:nvSpPr>
        <p:spPr>
          <a:xfrm>
            <a:off x="1038155" y="2075053"/>
            <a:ext cx="957042" cy="311985"/>
          </a:xfrm>
          <a:prstGeom prst="rect">
            <a:avLst/>
          </a:prstGeom>
        </p:spPr>
        <p:txBody>
          <a:bodyPr wrap="none">
            <a:spAutoFit/>
          </a:bodyPr>
          <a:lstStyle/>
          <a:p>
            <a:pPr marL="0" marR="0" lvl="0" indent="0" algn="r"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rPr>
              <a:t>Identities</a:t>
            </a:r>
          </a:p>
        </p:txBody>
      </p:sp>
      <p:sp>
        <p:nvSpPr>
          <p:cNvPr id="113" name="Rectangle 112">
            <a:extLst>
              <a:ext uri="{FF2B5EF4-FFF2-40B4-BE49-F238E27FC236}">
                <a16:creationId xmlns:a16="http://schemas.microsoft.com/office/drawing/2014/main" id="{F9F81FFD-2F6F-40D3-BCB7-241EC02F0DBF}"/>
              </a:ext>
            </a:extLst>
          </p:cNvPr>
          <p:cNvSpPr/>
          <p:nvPr/>
        </p:nvSpPr>
        <p:spPr>
          <a:xfrm>
            <a:off x="572811" y="4953996"/>
            <a:ext cx="1406152" cy="531737"/>
          </a:xfrm>
          <a:prstGeom prst="rect">
            <a:avLst/>
          </a:prstGeom>
        </p:spPr>
        <p:txBody>
          <a:bodyPr wrap="square">
            <a:spAutoFit/>
          </a:bodyPr>
          <a:lstStyle/>
          <a:p>
            <a:pPr marL="0" marR="0" lvl="0" indent="0" algn="r"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rPr>
              <a:t>Devices/ Endpoints</a:t>
            </a:r>
          </a:p>
        </p:txBody>
      </p:sp>
      <p:sp>
        <p:nvSpPr>
          <p:cNvPr id="114" name="Rectangle 113">
            <a:extLst>
              <a:ext uri="{FF2B5EF4-FFF2-40B4-BE49-F238E27FC236}">
                <a16:creationId xmlns:a16="http://schemas.microsoft.com/office/drawing/2014/main" id="{6A63540B-8BCC-45BC-ACEC-01449ACA4CFF}"/>
              </a:ext>
            </a:extLst>
          </p:cNvPr>
          <p:cNvSpPr/>
          <p:nvPr/>
        </p:nvSpPr>
        <p:spPr>
          <a:xfrm>
            <a:off x="10190431" y="4283068"/>
            <a:ext cx="1287532" cy="307777"/>
          </a:xfrm>
          <a:prstGeom prst="rect">
            <a:avLst/>
          </a:prstGeom>
        </p:spPr>
        <p:txBody>
          <a:bodyPr wrap="none">
            <a:spAutoFit/>
          </a:bodyPr>
          <a:lstStyle/>
          <a:p>
            <a:pPr marL="0" marR="0" lvl="0" indent="0" algn="l"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rPr>
              <a:t>Infrastructure</a:t>
            </a:r>
          </a:p>
        </p:txBody>
      </p:sp>
      <p:sp>
        <p:nvSpPr>
          <p:cNvPr id="115" name="Rectangle 114">
            <a:extLst>
              <a:ext uri="{FF2B5EF4-FFF2-40B4-BE49-F238E27FC236}">
                <a16:creationId xmlns:a16="http://schemas.microsoft.com/office/drawing/2014/main" id="{1E74D2CC-23D6-4E07-A080-D8583D0C475F}"/>
              </a:ext>
            </a:extLst>
          </p:cNvPr>
          <p:cNvSpPr/>
          <p:nvPr/>
        </p:nvSpPr>
        <p:spPr>
          <a:xfrm>
            <a:off x="10190434" y="5755076"/>
            <a:ext cx="886076" cy="307777"/>
          </a:xfrm>
          <a:prstGeom prst="rect">
            <a:avLst/>
          </a:prstGeom>
        </p:spPr>
        <p:txBody>
          <a:bodyPr wrap="none" lIns="91440" tIns="45720" rIns="91440" bIns="45720" anchor="t">
            <a:spAutoFit/>
          </a:bodyPr>
          <a:lstStyle/>
          <a:p>
            <a:pPr marL="0" marR="0" lvl="0" indent="0" algn="l"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a:ea typeface="+mn-ea"/>
                <a:cs typeface="Segoe UI Semibold"/>
              </a:rPr>
              <a:t>Network</a:t>
            </a:r>
            <a:endPar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endParaRPr>
          </a:p>
        </p:txBody>
      </p:sp>
      <p:cxnSp>
        <p:nvCxnSpPr>
          <p:cNvPr id="116" name="Straight Connector 115">
            <a:extLst>
              <a:ext uri="{FF2B5EF4-FFF2-40B4-BE49-F238E27FC236}">
                <a16:creationId xmlns:a16="http://schemas.microsoft.com/office/drawing/2014/main" id="{1785CEA4-89B1-480A-B22C-4B25D1024B88}"/>
              </a:ext>
            </a:extLst>
          </p:cNvPr>
          <p:cNvCxnSpPr>
            <a:cxnSpLocks/>
          </p:cNvCxnSpPr>
          <p:nvPr/>
        </p:nvCxnSpPr>
        <p:spPr>
          <a:xfrm flipH="1">
            <a:off x="7491884" y="5177334"/>
            <a:ext cx="1733179" cy="0"/>
          </a:xfrm>
          <a:prstGeom prst="line">
            <a:avLst/>
          </a:prstGeom>
          <a:noFill/>
          <a:ln w="28575" cap="rnd" cmpd="sng" algn="ctr">
            <a:solidFill>
              <a:srgbClr val="FFFFFF">
                <a:lumMod val="50000"/>
              </a:srgbClr>
            </a:solidFill>
            <a:prstDash val="sysDot"/>
            <a:headEnd type="none"/>
            <a:tailEnd type="none" w="med" len="med"/>
          </a:ln>
          <a:effectLst/>
        </p:spPr>
      </p:cxnSp>
      <p:cxnSp>
        <p:nvCxnSpPr>
          <p:cNvPr id="117" name="Straight Connector 116">
            <a:extLst>
              <a:ext uri="{FF2B5EF4-FFF2-40B4-BE49-F238E27FC236}">
                <a16:creationId xmlns:a16="http://schemas.microsoft.com/office/drawing/2014/main" id="{F533AF1F-BA51-4873-9D91-EEDA12C85D8C}"/>
              </a:ext>
            </a:extLst>
          </p:cNvPr>
          <p:cNvCxnSpPr>
            <a:cxnSpLocks/>
          </p:cNvCxnSpPr>
          <p:nvPr/>
        </p:nvCxnSpPr>
        <p:spPr>
          <a:xfrm flipH="1" flipV="1">
            <a:off x="2998327" y="2228899"/>
            <a:ext cx="1059134" cy="6593"/>
          </a:xfrm>
          <a:prstGeom prst="line">
            <a:avLst/>
          </a:prstGeom>
          <a:noFill/>
          <a:ln w="28575" cap="rnd" cmpd="sng" algn="ctr">
            <a:solidFill>
              <a:srgbClr val="FFFFFF">
                <a:lumMod val="50000"/>
              </a:srgbClr>
            </a:solidFill>
            <a:prstDash val="sysDot"/>
            <a:headEnd type="none"/>
            <a:tailEnd type="none" w="med" len="med"/>
          </a:ln>
          <a:effectLst/>
        </p:spPr>
      </p:cxnSp>
      <p:cxnSp>
        <p:nvCxnSpPr>
          <p:cNvPr id="118" name="Straight Connector 117">
            <a:extLst>
              <a:ext uri="{FF2B5EF4-FFF2-40B4-BE49-F238E27FC236}">
                <a16:creationId xmlns:a16="http://schemas.microsoft.com/office/drawing/2014/main" id="{2D6193A4-1332-4433-A942-9D0B6EE72E59}"/>
              </a:ext>
            </a:extLst>
          </p:cNvPr>
          <p:cNvCxnSpPr>
            <a:cxnSpLocks/>
          </p:cNvCxnSpPr>
          <p:nvPr/>
        </p:nvCxnSpPr>
        <p:spPr>
          <a:xfrm>
            <a:off x="4057459" y="2237797"/>
            <a:ext cx="0" cy="1443654"/>
          </a:xfrm>
          <a:prstGeom prst="line">
            <a:avLst/>
          </a:prstGeom>
          <a:noFill/>
          <a:ln w="28575" cap="rnd" cmpd="sng" algn="ctr">
            <a:solidFill>
              <a:srgbClr val="FFFFFF">
                <a:lumMod val="50000"/>
              </a:srgbClr>
            </a:solidFill>
            <a:prstDash val="sysDot"/>
            <a:headEnd type="none"/>
            <a:tailEnd type="none" w="med" len="med"/>
          </a:ln>
          <a:effectLst/>
        </p:spPr>
      </p:cxnSp>
      <p:sp>
        <p:nvSpPr>
          <p:cNvPr id="119" name="TextBox 118">
            <a:extLst>
              <a:ext uri="{FF2B5EF4-FFF2-40B4-BE49-F238E27FC236}">
                <a16:creationId xmlns:a16="http://schemas.microsoft.com/office/drawing/2014/main" id="{0E66DC59-7FD1-4BDC-AF97-BB54B43B6DEB}"/>
              </a:ext>
            </a:extLst>
          </p:cNvPr>
          <p:cNvSpPr txBox="1"/>
          <p:nvPr/>
        </p:nvSpPr>
        <p:spPr>
          <a:xfrm>
            <a:off x="7860578" y="4877409"/>
            <a:ext cx="981382" cy="606148"/>
          </a:xfrm>
          <a:prstGeom prst="rect">
            <a:avLst/>
          </a:prstGeom>
          <a:solidFill>
            <a:srgbClr val="FFFFFF"/>
          </a:solidFill>
        </p:spPr>
        <p:txBody>
          <a:bodyPr wrap="square" lIns="91414" tIns="146263" rIns="91414" bIns="146263"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Threat </a:t>
            </a:r>
            <a:b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b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protection</a:t>
            </a:r>
          </a:p>
        </p:txBody>
      </p:sp>
      <p:sp>
        <p:nvSpPr>
          <p:cNvPr id="120" name="TextBox 119">
            <a:extLst>
              <a:ext uri="{FF2B5EF4-FFF2-40B4-BE49-F238E27FC236}">
                <a16:creationId xmlns:a16="http://schemas.microsoft.com/office/drawing/2014/main" id="{EF6E4726-F25C-437C-AE3F-FCBB8C9D28C9}"/>
              </a:ext>
            </a:extLst>
          </p:cNvPr>
          <p:cNvSpPr txBox="1"/>
          <p:nvPr/>
        </p:nvSpPr>
        <p:spPr>
          <a:xfrm>
            <a:off x="3419096" y="2382743"/>
            <a:ext cx="1260672" cy="495380"/>
          </a:xfrm>
          <a:prstGeom prst="rect">
            <a:avLst/>
          </a:prstGeom>
          <a:solidFill>
            <a:srgbClr val="FFFFFF"/>
          </a:solidFill>
        </p:spPr>
        <p:txBody>
          <a:bodyPr wrap="square" lIns="91414" tIns="91414" rIns="91414" bIns="91414"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Multi-factor authentication</a:t>
            </a:r>
          </a:p>
        </p:txBody>
      </p:sp>
      <p:sp>
        <p:nvSpPr>
          <p:cNvPr id="121" name="TextBox 120">
            <a:extLst>
              <a:ext uri="{FF2B5EF4-FFF2-40B4-BE49-F238E27FC236}">
                <a16:creationId xmlns:a16="http://schemas.microsoft.com/office/drawing/2014/main" id="{EF816F41-A5DB-4B22-A54D-1E389980EC60}"/>
              </a:ext>
            </a:extLst>
          </p:cNvPr>
          <p:cNvSpPr txBox="1"/>
          <p:nvPr/>
        </p:nvSpPr>
        <p:spPr>
          <a:xfrm>
            <a:off x="3419096" y="2999264"/>
            <a:ext cx="1260672" cy="336985"/>
          </a:xfrm>
          <a:prstGeom prst="rect">
            <a:avLst/>
          </a:prstGeom>
          <a:solidFill>
            <a:srgbClr val="FFFFFF"/>
          </a:solidFill>
        </p:spPr>
        <p:txBody>
          <a:bodyPr wrap="square" lIns="91414" tIns="91414" rIns="91414" bIns="91414"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User/session risk</a:t>
            </a:r>
          </a:p>
        </p:txBody>
      </p:sp>
      <p:cxnSp>
        <p:nvCxnSpPr>
          <p:cNvPr id="122" name="Straight Connector 121">
            <a:extLst>
              <a:ext uri="{FF2B5EF4-FFF2-40B4-BE49-F238E27FC236}">
                <a16:creationId xmlns:a16="http://schemas.microsoft.com/office/drawing/2014/main" id="{BED48BC9-E208-446D-BEF0-FE809D3139D7}"/>
              </a:ext>
            </a:extLst>
          </p:cNvPr>
          <p:cNvCxnSpPr>
            <a:cxnSpLocks/>
          </p:cNvCxnSpPr>
          <p:nvPr/>
        </p:nvCxnSpPr>
        <p:spPr>
          <a:xfrm flipH="1">
            <a:off x="7500372" y="2974226"/>
            <a:ext cx="1714237" cy="0"/>
          </a:xfrm>
          <a:prstGeom prst="line">
            <a:avLst/>
          </a:prstGeom>
          <a:noFill/>
          <a:ln w="28575" cap="rnd" cmpd="sng" algn="ctr">
            <a:solidFill>
              <a:srgbClr val="FFFFFF">
                <a:lumMod val="50000"/>
              </a:srgbClr>
            </a:solidFill>
            <a:prstDash val="sysDot"/>
            <a:headEnd type="none"/>
            <a:tailEnd type="none" w="med" len="med"/>
          </a:ln>
          <a:effectLst/>
        </p:spPr>
      </p:cxnSp>
      <p:cxnSp>
        <p:nvCxnSpPr>
          <p:cNvPr id="123" name="Straight Connector 122">
            <a:extLst>
              <a:ext uri="{FF2B5EF4-FFF2-40B4-BE49-F238E27FC236}">
                <a16:creationId xmlns:a16="http://schemas.microsoft.com/office/drawing/2014/main" id="{1A9E8C9F-5577-4546-AA5F-ED5EDAEF9CB6}"/>
              </a:ext>
            </a:extLst>
          </p:cNvPr>
          <p:cNvCxnSpPr>
            <a:cxnSpLocks/>
          </p:cNvCxnSpPr>
          <p:nvPr/>
        </p:nvCxnSpPr>
        <p:spPr>
          <a:xfrm flipH="1">
            <a:off x="4037402" y="4031406"/>
            <a:ext cx="1165381" cy="0"/>
          </a:xfrm>
          <a:prstGeom prst="line">
            <a:avLst/>
          </a:prstGeom>
          <a:noFill/>
          <a:ln w="28575" cap="rnd" cmpd="sng" algn="ctr">
            <a:solidFill>
              <a:srgbClr val="FFFFFF">
                <a:lumMod val="50000"/>
              </a:srgbClr>
            </a:solidFill>
            <a:prstDash val="sysDot"/>
            <a:headEnd type="none"/>
            <a:tailEnd type="none" w="med" len="med"/>
          </a:ln>
          <a:effectLst/>
        </p:spPr>
      </p:cxnSp>
      <p:cxnSp>
        <p:nvCxnSpPr>
          <p:cNvPr id="124" name="Straight Connector 123">
            <a:extLst>
              <a:ext uri="{FF2B5EF4-FFF2-40B4-BE49-F238E27FC236}">
                <a16:creationId xmlns:a16="http://schemas.microsoft.com/office/drawing/2014/main" id="{FB44F0C9-4875-4787-BF38-1A5F5334D310}"/>
              </a:ext>
            </a:extLst>
          </p:cNvPr>
          <p:cNvCxnSpPr>
            <a:cxnSpLocks/>
          </p:cNvCxnSpPr>
          <p:nvPr/>
        </p:nvCxnSpPr>
        <p:spPr>
          <a:xfrm>
            <a:off x="4054593" y="4036614"/>
            <a:ext cx="0" cy="1166270"/>
          </a:xfrm>
          <a:prstGeom prst="line">
            <a:avLst/>
          </a:prstGeom>
          <a:noFill/>
          <a:ln w="28575" cap="rnd" cmpd="sng" algn="ctr">
            <a:solidFill>
              <a:srgbClr val="FFFFFF">
                <a:lumMod val="50000"/>
              </a:srgbClr>
            </a:solidFill>
            <a:prstDash val="sysDot"/>
            <a:headEnd type="none"/>
            <a:tailEnd type="none" w="med" len="med"/>
          </a:ln>
          <a:effectLst/>
        </p:spPr>
      </p:cxnSp>
      <p:cxnSp>
        <p:nvCxnSpPr>
          <p:cNvPr id="125" name="Straight Connector 124">
            <a:extLst>
              <a:ext uri="{FF2B5EF4-FFF2-40B4-BE49-F238E27FC236}">
                <a16:creationId xmlns:a16="http://schemas.microsoft.com/office/drawing/2014/main" id="{40248DC5-92AA-4C2D-8FCD-CA78542F6C5D}"/>
              </a:ext>
            </a:extLst>
          </p:cNvPr>
          <p:cNvCxnSpPr>
            <a:cxnSpLocks/>
          </p:cNvCxnSpPr>
          <p:nvPr/>
        </p:nvCxnSpPr>
        <p:spPr>
          <a:xfrm flipH="1" flipV="1">
            <a:off x="2990299" y="5179578"/>
            <a:ext cx="1059133" cy="6592"/>
          </a:xfrm>
          <a:prstGeom prst="line">
            <a:avLst/>
          </a:prstGeom>
          <a:noFill/>
          <a:ln w="28575" cap="rnd" cmpd="sng" algn="ctr">
            <a:solidFill>
              <a:srgbClr val="FFFFFF">
                <a:lumMod val="50000"/>
              </a:srgbClr>
            </a:solidFill>
            <a:prstDash val="sysDot"/>
            <a:headEnd type="none"/>
            <a:tailEnd type="none" w="med" len="med"/>
          </a:ln>
          <a:effectLst/>
        </p:spPr>
      </p:cxnSp>
      <p:grpSp>
        <p:nvGrpSpPr>
          <p:cNvPr id="126" name="Group 125">
            <a:extLst>
              <a:ext uri="{FF2B5EF4-FFF2-40B4-BE49-F238E27FC236}">
                <a16:creationId xmlns:a16="http://schemas.microsoft.com/office/drawing/2014/main" id="{894B832D-4E12-422B-9DF3-FBF2F6A1A118}"/>
              </a:ext>
            </a:extLst>
          </p:cNvPr>
          <p:cNvGrpSpPr/>
          <p:nvPr/>
        </p:nvGrpSpPr>
        <p:grpSpPr>
          <a:xfrm>
            <a:off x="9214608" y="2524405"/>
            <a:ext cx="880995" cy="880995"/>
            <a:chOff x="8046234" y="2294010"/>
            <a:chExt cx="1002445" cy="1002445"/>
          </a:xfrm>
        </p:grpSpPr>
        <p:sp>
          <p:nvSpPr>
            <p:cNvPr id="127" name="Oval 126">
              <a:extLst>
                <a:ext uri="{FF2B5EF4-FFF2-40B4-BE49-F238E27FC236}">
                  <a16:creationId xmlns:a16="http://schemas.microsoft.com/office/drawing/2014/main" id="{2D4697EE-E397-40B8-A67C-380905C78C99}"/>
                </a:ext>
              </a:extLst>
            </p:cNvPr>
            <p:cNvSpPr/>
            <p:nvPr/>
          </p:nvSpPr>
          <p:spPr bwMode="auto">
            <a:xfrm>
              <a:off x="8046234" y="2294010"/>
              <a:ext cx="1002445" cy="100244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grpSp>
          <p:nvGrpSpPr>
            <p:cNvPr id="128" name="Group 127">
              <a:extLst>
                <a:ext uri="{FF2B5EF4-FFF2-40B4-BE49-F238E27FC236}">
                  <a16:creationId xmlns:a16="http://schemas.microsoft.com/office/drawing/2014/main" id="{710B495F-024F-47CE-9B5F-3D6443099E49}"/>
                </a:ext>
              </a:extLst>
            </p:cNvPr>
            <p:cNvGrpSpPr/>
            <p:nvPr/>
          </p:nvGrpSpPr>
          <p:grpSpPr>
            <a:xfrm>
              <a:off x="8340067" y="2626254"/>
              <a:ext cx="414778" cy="337787"/>
              <a:chOff x="19906669" y="4851200"/>
              <a:chExt cx="362764" cy="295432"/>
            </a:xfrm>
          </p:grpSpPr>
          <p:sp>
            <p:nvSpPr>
              <p:cNvPr id="129" name="Freeform 161">
                <a:extLst>
                  <a:ext uri="{FF2B5EF4-FFF2-40B4-BE49-F238E27FC236}">
                    <a16:creationId xmlns:a16="http://schemas.microsoft.com/office/drawing/2014/main" id="{8EF7BDDF-E2C4-40D0-B646-D35B6089F432}"/>
                  </a:ext>
                </a:extLst>
              </p:cNvPr>
              <p:cNvSpPr>
                <a:spLocks/>
              </p:cNvSpPr>
              <p:nvPr/>
            </p:nvSpPr>
            <p:spPr bwMode="auto">
              <a:xfrm>
                <a:off x="19906669" y="4851200"/>
                <a:ext cx="362764" cy="23360"/>
              </a:xfrm>
              <a:custGeom>
                <a:avLst/>
                <a:gdLst>
                  <a:gd name="T0" fmla="*/ 0 w 426"/>
                  <a:gd name="T1" fmla="*/ 0 h 27"/>
                  <a:gd name="T2" fmla="*/ 0 w 426"/>
                  <a:gd name="T3" fmla="*/ 0 h 27"/>
                  <a:gd name="T4" fmla="*/ 0 w 426"/>
                  <a:gd name="T5" fmla="*/ 27 h 27"/>
                  <a:gd name="T6" fmla="*/ 426 w 426"/>
                  <a:gd name="T7" fmla="*/ 27 h 27"/>
                  <a:gd name="T8" fmla="*/ 426 w 426"/>
                  <a:gd name="T9" fmla="*/ 27 h 27"/>
                  <a:gd name="T10" fmla="*/ 426 w 426"/>
                  <a:gd name="T11" fmla="*/ 0 h 27"/>
                  <a:gd name="T12" fmla="*/ 0 w 426"/>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426" h="27">
                    <a:moveTo>
                      <a:pt x="0" y="0"/>
                    </a:moveTo>
                    <a:lnTo>
                      <a:pt x="0" y="0"/>
                    </a:lnTo>
                    <a:lnTo>
                      <a:pt x="0" y="27"/>
                    </a:lnTo>
                    <a:lnTo>
                      <a:pt x="426" y="27"/>
                    </a:lnTo>
                    <a:lnTo>
                      <a:pt x="426" y="27"/>
                    </a:lnTo>
                    <a:lnTo>
                      <a:pt x="426" y="0"/>
                    </a:lnTo>
                    <a:lnTo>
                      <a:pt x="0" y="0"/>
                    </a:lnTo>
                    <a:close/>
                  </a:path>
                </a:pathLst>
              </a:custGeom>
              <a:solidFill>
                <a:srgbClr val="0078D4"/>
              </a:solidFill>
              <a:ln w="0">
                <a:noFill/>
                <a:prstDash val="solid"/>
                <a:round/>
                <a:headEnd/>
                <a:tailEnd/>
              </a:ln>
            </p:spPr>
            <p:txBody>
              <a:bodyPr vert="horz" wrap="square" lIns="109696" tIns="54848" rIns="109696" bIns="54848"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latin typeface="Segoe UI"/>
                  <a:ea typeface="+mn-ea"/>
                  <a:cs typeface="+mn-cs"/>
                </a:endParaRPr>
              </a:p>
            </p:txBody>
          </p:sp>
          <p:sp>
            <p:nvSpPr>
              <p:cNvPr id="130" name="Freeform 163">
                <a:extLst>
                  <a:ext uri="{FF2B5EF4-FFF2-40B4-BE49-F238E27FC236}">
                    <a16:creationId xmlns:a16="http://schemas.microsoft.com/office/drawing/2014/main" id="{7DDF8A9E-FA24-4B49-B419-D07773F549EC}"/>
                  </a:ext>
                </a:extLst>
              </p:cNvPr>
              <p:cNvSpPr>
                <a:spLocks noEditPoints="1"/>
              </p:cNvSpPr>
              <p:nvPr/>
            </p:nvSpPr>
            <p:spPr bwMode="auto">
              <a:xfrm>
                <a:off x="19906669" y="4896545"/>
                <a:ext cx="362764" cy="250087"/>
              </a:xfrm>
              <a:custGeom>
                <a:avLst/>
                <a:gdLst>
                  <a:gd name="T0" fmla="*/ 0 w 426"/>
                  <a:gd name="T1" fmla="*/ 293 h 293"/>
                  <a:gd name="T2" fmla="*/ 0 w 426"/>
                  <a:gd name="T3" fmla="*/ 293 h 293"/>
                  <a:gd name="T4" fmla="*/ 426 w 426"/>
                  <a:gd name="T5" fmla="*/ 293 h 293"/>
                  <a:gd name="T6" fmla="*/ 426 w 426"/>
                  <a:gd name="T7" fmla="*/ 0 h 293"/>
                  <a:gd name="T8" fmla="*/ 0 w 426"/>
                  <a:gd name="T9" fmla="*/ 0 h 293"/>
                  <a:gd name="T10" fmla="*/ 0 w 426"/>
                  <a:gd name="T11" fmla="*/ 293 h 293"/>
                  <a:gd name="T12" fmla="*/ 106 w 426"/>
                  <a:gd name="T13" fmla="*/ 28 h 293"/>
                  <a:gd name="T14" fmla="*/ 106 w 426"/>
                  <a:gd name="T15" fmla="*/ 28 h 293"/>
                  <a:gd name="T16" fmla="*/ 399 w 426"/>
                  <a:gd name="T17" fmla="*/ 28 h 293"/>
                  <a:gd name="T18" fmla="*/ 399 w 426"/>
                  <a:gd name="T19" fmla="*/ 267 h 293"/>
                  <a:gd name="T20" fmla="*/ 106 w 426"/>
                  <a:gd name="T21" fmla="*/ 267 h 293"/>
                  <a:gd name="T22" fmla="*/ 106 w 426"/>
                  <a:gd name="T23" fmla="*/ 28 h 293"/>
                  <a:gd name="T24" fmla="*/ 27 w 426"/>
                  <a:gd name="T25" fmla="*/ 28 h 293"/>
                  <a:gd name="T26" fmla="*/ 27 w 426"/>
                  <a:gd name="T27" fmla="*/ 28 h 293"/>
                  <a:gd name="T28" fmla="*/ 80 w 426"/>
                  <a:gd name="T29" fmla="*/ 28 h 293"/>
                  <a:gd name="T30" fmla="*/ 80 w 426"/>
                  <a:gd name="T31" fmla="*/ 67 h 293"/>
                  <a:gd name="T32" fmla="*/ 27 w 426"/>
                  <a:gd name="T33" fmla="*/ 67 h 293"/>
                  <a:gd name="T34" fmla="*/ 27 w 426"/>
                  <a:gd name="T35" fmla="*/ 28 h 293"/>
                  <a:gd name="T36" fmla="*/ 27 w 426"/>
                  <a:gd name="T37" fmla="*/ 93 h 293"/>
                  <a:gd name="T38" fmla="*/ 27 w 426"/>
                  <a:gd name="T39" fmla="*/ 93 h 293"/>
                  <a:gd name="T40" fmla="*/ 80 w 426"/>
                  <a:gd name="T41" fmla="*/ 93 h 293"/>
                  <a:gd name="T42" fmla="*/ 80 w 426"/>
                  <a:gd name="T43" fmla="*/ 132 h 293"/>
                  <a:gd name="T44" fmla="*/ 27 w 426"/>
                  <a:gd name="T45" fmla="*/ 132 h 293"/>
                  <a:gd name="T46" fmla="*/ 27 w 426"/>
                  <a:gd name="T47" fmla="*/ 9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293">
                    <a:moveTo>
                      <a:pt x="0" y="293"/>
                    </a:moveTo>
                    <a:lnTo>
                      <a:pt x="0" y="293"/>
                    </a:lnTo>
                    <a:lnTo>
                      <a:pt x="426" y="293"/>
                    </a:lnTo>
                    <a:lnTo>
                      <a:pt x="426" y="0"/>
                    </a:lnTo>
                    <a:lnTo>
                      <a:pt x="0" y="0"/>
                    </a:lnTo>
                    <a:lnTo>
                      <a:pt x="0" y="293"/>
                    </a:lnTo>
                    <a:close/>
                    <a:moveTo>
                      <a:pt x="106" y="28"/>
                    </a:moveTo>
                    <a:lnTo>
                      <a:pt x="106" y="28"/>
                    </a:lnTo>
                    <a:lnTo>
                      <a:pt x="399" y="28"/>
                    </a:lnTo>
                    <a:lnTo>
                      <a:pt x="399" y="267"/>
                    </a:lnTo>
                    <a:lnTo>
                      <a:pt x="106" y="267"/>
                    </a:lnTo>
                    <a:lnTo>
                      <a:pt x="106" y="28"/>
                    </a:lnTo>
                    <a:close/>
                    <a:moveTo>
                      <a:pt x="27" y="28"/>
                    </a:moveTo>
                    <a:lnTo>
                      <a:pt x="27" y="28"/>
                    </a:lnTo>
                    <a:lnTo>
                      <a:pt x="80" y="28"/>
                    </a:lnTo>
                    <a:lnTo>
                      <a:pt x="80" y="67"/>
                    </a:lnTo>
                    <a:lnTo>
                      <a:pt x="27" y="67"/>
                    </a:lnTo>
                    <a:lnTo>
                      <a:pt x="27" y="28"/>
                    </a:lnTo>
                    <a:close/>
                    <a:moveTo>
                      <a:pt x="27" y="93"/>
                    </a:moveTo>
                    <a:lnTo>
                      <a:pt x="27" y="93"/>
                    </a:lnTo>
                    <a:lnTo>
                      <a:pt x="80" y="93"/>
                    </a:lnTo>
                    <a:lnTo>
                      <a:pt x="80" y="132"/>
                    </a:lnTo>
                    <a:lnTo>
                      <a:pt x="27" y="132"/>
                    </a:lnTo>
                    <a:lnTo>
                      <a:pt x="27" y="93"/>
                    </a:lnTo>
                    <a:close/>
                  </a:path>
                </a:pathLst>
              </a:custGeom>
              <a:solidFill>
                <a:srgbClr val="0078D4"/>
              </a:solidFill>
              <a:ln w="0">
                <a:noFill/>
                <a:prstDash val="solid"/>
                <a:round/>
                <a:headEnd/>
                <a:tailEnd/>
              </a:ln>
            </p:spPr>
            <p:txBody>
              <a:bodyPr vert="horz" wrap="square" lIns="109696" tIns="54848" rIns="109696" bIns="54848"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latin typeface="Segoe UI"/>
                  <a:ea typeface="+mn-ea"/>
                  <a:cs typeface="+mn-cs"/>
                </a:endParaRPr>
              </a:p>
            </p:txBody>
          </p:sp>
        </p:grpSp>
      </p:grpSp>
      <p:grpSp>
        <p:nvGrpSpPr>
          <p:cNvPr id="131" name="Group 130">
            <a:extLst>
              <a:ext uri="{FF2B5EF4-FFF2-40B4-BE49-F238E27FC236}">
                <a16:creationId xmlns:a16="http://schemas.microsoft.com/office/drawing/2014/main" id="{57570E1C-C5C6-4984-ADE4-7A652D1CA120}"/>
              </a:ext>
            </a:extLst>
          </p:cNvPr>
          <p:cNvGrpSpPr/>
          <p:nvPr/>
        </p:nvGrpSpPr>
        <p:grpSpPr>
          <a:xfrm>
            <a:off x="9214608" y="1052395"/>
            <a:ext cx="880995" cy="880995"/>
            <a:chOff x="7017394" y="966860"/>
            <a:chExt cx="1002445" cy="1002445"/>
          </a:xfrm>
        </p:grpSpPr>
        <p:sp>
          <p:nvSpPr>
            <p:cNvPr id="132" name="Oval 131">
              <a:extLst>
                <a:ext uri="{FF2B5EF4-FFF2-40B4-BE49-F238E27FC236}">
                  <a16:creationId xmlns:a16="http://schemas.microsoft.com/office/drawing/2014/main" id="{EF231D95-F679-4C15-9F49-BB5A88B4F1BB}"/>
                </a:ext>
              </a:extLst>
            </p:cNvPr>
            <p:cNvSpPr/>
            <p:nvPr/>
          </p:nvSpPr>
          <p:spPr bwMode="auto">
            <a:xfrm>
              <a:off x="7017394" y="966860"/>
              <a:ext cx="1002445" cy="1002445"/>
            </a:xfrm>
            <a:prstGeom prst="ellipse">
              <a:avLst/>
            </a:prstGeom>
            <a:solidFill>
              <a:srgbClr val="FFFFFF"/>
            </a:solidFill>
            <a:ln w="9525" cap="flat" cmpd="sng" algn="ctr">
              <a:noFill/>
              <a:prstDash val="solid"/>
              <a:headEnd type="none" w="med" len="med"/>
              <a:tailEnd type="none" w="med" len="med"/>
            </a:ln>
            <a:effectLst>
              <a:outerShdw blurRad="254000" dist="50800" dir="2700000" algn="ctr" rotWithShape="0">
                <a:srgbClr val="000000">
                  <a:alpha val="25000"/>
                </a:srgbClr>
              </a:outerShdw>
            </a:effectLst>
          </p:spPr>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205" rtl="0" eaLnBrk="1" fontAlgn="auto" latinLnBrk="0" hangingPunct="1">
                <a:lnSpc>
                  <a:spcPct val="100000"/>
                </a:lnSpc>
                <a:spcBef>
                  <a:spcPct val="0"/>
                </a:spcBef>
                <a:spcAft>
                  <a:spcPts val="1199"/>
                </a:spcAft>
                <a:buClrTx/>
                <a:buSzTx/>
                <a:buFontTx/>
                <a:buNone/>
                <a:tabLst/>
                <a:defRPr/>
              </a:pPr>
              <a:endParaRPr kumimoji="0" lang="en-US" sz="1630" b="0" i="0" u="none" strike="noStrike" kern="0" cap="none" spc="0" normalizeH="0" baseline="0" noProof="0" err="1">
                <a:ln w="3175">
                  <a:noFill/>
                </a:ln>
                <a:gradFill>
                  <a:gsLst>
                    <a:gs pos="0">
                      <a:srgbClr val="0078D4"/>
                    </a:gs>
                    <a:gs pos="100000">
                      <a:srgbClr val="0078D4"/>
                    </a:gs>
                  </a:gsLst>
                  <a:lin ang="5400000" scaled="0"/>
                </a:gradFill>
                <a:effectLst/>
                <a:uLnTx/>
                <a:uFillTx/>
                <a:latin typeface="Segoe UI Semibold"/>
                <a:ea typeface="+mn-ea"/>
                <a:cs typeface="Segoe UI Semilight" panose="020B0402040204020203" pitchFamily="34" charset="0"/>
              </a:endParaRPr>
            </a:p>
          </p:txBody>
        </p:sp>
        <p:pic>
          <p:nvPicPr>
            <p:cNvPr id="133" name="Graphic 132">
              <a:extLst>
                <a:ext uri="{FF2B5EF4-FFF2-40B4-BE49-F238E27FC236}">
                  <a16:creationId xmlns:a16="http://schemas.microsoft.com/office/drawing/2014/main" id="{E832CA93-E2F0-4D0B-BF2D-6D339FC7303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95012" y="1273644"/>
              <a:ext cx="447208" cy="388876"/>
            </a:xfrm>
            <a:prstGeom prst="rect">
              <a:avLst/>
            </a:prstGeom>
          </p:spPr>
        </p:pic>
      </p:grpSp>
      <p:sp>
        <p:nvSpPr>
          <p:cNvPr id="134" name="Rectangle 133">
            <a:extLst>
              <a:ext uri="{FF2B5EF4-FFF2-40B4-BE49-F238E27FC236}">
                <a16:creationId xmlns:a16="http://schemas.microsoft.com/office/drawing/2014/main" id="{58C1E98B-F5CA-4BD4-ADA8-758E71B87B34}"/>
              </a:ext>
            </a:extLst>
          </p:cNvPr>
          <p:cNvSpPr/>
          <p:nvPr/>
        </p:nvSpPr>
        <p:spPr>
          <a:xfrm>
            <a:off x="10190433" y="1339049"/>
            <a:ext cx="562975" cy="307777"/>
          </a:xfrm>
          <a:prstGeom prst="rect">
            <a:avLst/>
          </a:prstGeom>
        </p:spPr>
        <p:txBody>
          <a:bodyPr wrap="none">
            <a:spAutoFit/>
          </a:bodyPr>
          <a:lstStyle/>
          <a:p>
            <a:pPr marL="0" marR="0" lvl="0" indent="0" algn="l"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rPr>
              <a:t>Data</a:t>
            </a:r>
          </a:p>
        </p:txBody>
      </p:sp>
      <p:sp>
        <p:nvSpPr>
          <p:cNvPr id="135" name="Rectangle 134">
            <a:extLst>
              <a:ext uri="{FF2B5EF4-FFF2-40B4-BE49-F238E27FC236}">
                <a16:creationId xmlns:a16="http://schemas.microsoft.com/office/drawing/2014/main" id="{75E3C28E-3E6D-4C32-8384-C3192537DB85}"/>
              </a:ext>
            </a:extLst>
          </p:cNvPr>
          <p:cNvSpPr/>
          <p:nvPr/>
        </p:nvSpPr>
        <p:spPr>
          <a:xfrm>
            <a:off x="10190432" y="2811059"/>
            <a:ext cx="607687" cy="311985"/>
          </a:xfrm>
          <a:prstGeom prst="rect">
            <a:avLst/>
          </a:prstGeom>
        </p:spPr>
        <p:txBody>
          <a:bodyPr wrap="none">
            <a:spAutoFit/>
          </a:bodyPr>
          <a:lstStyle/>
          <a:p>
            <a:pPr marL="0" marR="0" lvl="0" indent="0" algn="l" defTabSz="950286"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282828"/>
                    </a:gs>
                    <a:gs pos="100000">
                      <a:srgbClr val="282828"/>
                    </a:gs>
                  </a:gsLst>
                  <a:lin ang="5400000" scaled="0"/>
                </a:gradFill>
                <a:effectLst/>
                <a:uLnTx/>
                <a:uFillTx/>
                <a:latin typeface="Segoe UI Semibold" panose="020B0702040204020203" pitchFamily="34" charset="0"/>
                <a:ea typeface="+mn-ea"/>
                <a:cs typeface="Segoe UI Semibold" panose="020B0702040204020203" pitchFamily="34" charset="0"/>
              </a:rPr>
              <a:t>Apps</a:t>
            </a:r>
          </a:p>
        </p:txBody>
      </p:sp>
      <p:cxnSp>
        <p:nvCxnSpPr>
          <p:cNvPr id="136" name="Straight Connector 135">
            <a:extLst>
              <a:ext uri="{FF2B5EF4-FFF2-40B4-BE49-F238E27FC236}">
                <a16:creationId xmlns:a16="http://schemas.microsoft.com/office/drawing/2014/main" id="{5E5BBEBA-9336-4E24-B70D-5B3D142B2D16}"/>
              </a:ext>
            </a:extLst>
          </p:cNvPr>
          <p:cNvCxnSpPr>
            <a:cxnSpLocks/>
          </p:cNvCxnSpPr>
          <p:nvPr/>
        </p:nvCxnSpPr>
        <p:spPr>
          <a:xfrm flipH="1">
            <a:off x="7500370" y="1471631"/>
            <a:ext cx="1714238" cy="0"/>
          </a:xfrm>
          <a:prstGeom prst="line">
            <a:avLst/>
          </a:prstGeom>
          <a:noFill/>
          <a:ln w="28575" cap="rnd" cmpd="sng" algn="ctr">
            <a:solidFill>
              <a:srgbClr val="FFFFFF">
                <a:lumMod val="50000"/>
              </a:srgbClr>
            </a:solidFill>
            <a:prstDash val="sysDot"/>
            <a:headEnd type="none"/>
            <a:tailEnd type="none" w="med" len="med"/>
          </a:ln>
          <a:effectLst/>
        </p:spPr>
      </p:cxnSp>
      <p:sp>
        <p:nvSpPr>
          <p:cNvPr id="137" name="TextBox 136">
            <a:extLst>
              <a:ext uri="{FF2B5EF4-FFF2-40B4-BE49-F238E27FC236}">
                <a16:creationId xmlns:a16="http://schemas.microsoft.com/office/drawing/2014/main" id="{F88FAE26-C26C-419D-A936-C50A49F2FF3C}"/>
              </a:ext>
            </a:extLst>
          </p:cNvPr>
          <p:cNvSpPr txBox="1"/>
          <p:nvPr/>
        </p:nvSpPr>
        <p:spPr>
          <a:xfrm>
            <a:off x="7760660" y="1223380"/>
            <a:ext cx="1183054" cy="606148"/>
          </a:xfrm>
          <a:prstGeom prst="rect">
            <a:avLst/>
          </a:prstGeom>
          <a:solidFill>
            <a:srgbClr val="FFFFFF"/>
          </a:solidFill>
        </p:spPr>
        <p:txBody>
          <a:bodyPr wrap="square" lIns="91414" tIns="146263" rIns="91414" bIns="146263"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Classify, label, encrypt</a:t>
            </a:r>
          </a:p>
        </p:txBody>
      </p:sp>
      <p:cxnSp>
        <p:nvCxnSpPr>
          <p:cNvPr id="138" name="Straight Connector 137">
            <a:extLst>
              <a:ext uri="{FF2B5EF4-FFF2-40B4-BE49-F238E27FC236}">
                <a16:creationId xmlns:a16="http://schemas.microsoft.com/office/drawing/2014/main" id="{2C13FE65-0830-46E8-95F6-95BCC2B7751D}"/>
              </a:ext>
            </a:extLst>
          </p:cNvPr>
          <p:cNvCxnSpPr>
            <a:cxnSpLocks/>
          </p:cNvCxnSpPr>
          <p:nvPr/>
        </p:nvCxnSpPr>
        <p:spPr>
          <a:xfrm flipH="1">
            <a:off x="4057460" y="3672851"/>
            <a:ext cx="1086147" cy="0"/>
          </a:xfrm>
          <a:prstGeom prst="line">
            <a:avLst/>
          </a:prstGeom>
          <a:noFill/>
          <a:ln w="28575" cap="rnd" cmpd="sng" algn="ctr">
            <a:solidFill>
              <a:srgbClr val="FFFFFF">
                <a:lumMod val="50000"/>
              </a:srgbClr>
            </a:solidFill>
            <a:prstDash val="sysDot"/>
            <a:headEnd type="none"/>
            <a:tailEnd type="none" w="med" len="med"/>
          </a:ln>
          <a:effectLst/>
        </p:spPr>
      </p:cxnSp>
      <p:sp>
        <p:nvSpPr>
          <p:cNvPr id="139" name="TextBox 138">
            <a:extLst>
              <a:ext uri="{FF2B5EF4-FFF2-40B4-BE49-F238E27FC236}">
                <a16:creationId xmlns:a16="http://schemas.microsoft.com/office/drawing/2014/main" id="{B2E54871-2EA9-45B4-A501-374578FE1F9B}"/>
              </a:ext>
            </a:extLst>
          </p:cNvPr>
          <p:cNvSpPr txBox="1"/>
          <p:nvPr/>
        </p:nvSpPr>
        <p:spPr>
          <a:xfrm>
            <a:off x="3338871" y="4218330"/>
            <a:ext cx="1424032" cy="336963"/>
          </a:xfrm>
          <a:prstGeom prst="rect">
            <a:avLst/>
          </a:prstGeom>
          <a:solidFill>
            <a:srgbClr val="FFFFFF"/>
          </a:solidFill>
        </p:spPr>
        <p:txBody>
          <a:bodyPr wrap="square" lIns="91414" tIns="91414" rIns="91414" bIns="91414"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Device risk state</a:t>
            </a:r>
          </a:p>
        </p:txBody>
      </p:sp>
      <p:sp>
        <p:nvSpPr>
          <p:cNvPr id="140" name="TextBox 139">
            <a:extLst>
              <a:ext uri="{FF2B5EF4-FFF2-40B4-BE49-F238E27FC236}">
                <a16:creationId xmlns:a16="http://schemas.microsoft.com/office/drawing/2014/main" id="{EF902F72-8353-4767-A962-17FC47219E88}"/>
              </a:ext>
            </a:extLst>
          </p:cNvPr>
          <p:cNvSpPr txBox="1"/>
          <p:nvPr/>
        </p:nvSpPr>
        <p:spPr>
          <a:xfrm>
            <a:off x="3258097" y="4678336"/>
            <a:ext cx="1585579" cy="336963"/>
          </a:xfrm>
          <a:prstGeom prst="rect">
            <a:avLst/>
          </a:prstGeom>
          <a:solidFill>
            <a:srgbClr val="FFFFFF"/>
          </a:solidFill>
        </p:spPr>
        <p:txBody>
          <a:bodyPr wrap="square" lIns="91414" tIns="91414" rIns="91414" bIns="91414"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Device inventory</a:t>
            </a:r>
          </a:p>
        </p:txBody>
      </p:sp>
      <p:sp>
        <p:nvSpPr>
          <p:cNvPr id="141" name="TextBox 140">
            <a:extLst>
              <a:ext uri="{FF2B5EF4-FFF2-40B4-BE49-F238E27FC236}">
                <a16:creationId xmlns:a16="http://schemas.microsoft.com/office/drawing/2014/main" id="{9A02CC60-8CC5-4B5E-BB1E-D76CD44992A5}"/>
              </a:ext>
            </a:extLst>
          </p:cNvPr>
          <p:cNvSpPr txBox="1"/>
          <p:nvPr/>
        </p:nvSpPr>
        <p:spPr>
          <a:xfrm>
            <a:off x="7905383" y="2674728"/>
            <a:ext cx="884135" cy="609424"/>
          </a:xfrm>
          <a:prstGeom prst="rect">
            <a:avLst/>
          </a:prstGeom>
          <a:solidFill>
            <a:srgbClr val="FFFFFF"/>
          </a:solidFill>
        </p:spPr>
        <p:txBody>
          <a:bodyPr wrap="square" lIns="91414" tIns="146263" rIns="91414" bIns="146263" rtlCol="0">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100"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Adaptive access</a:t>
            </a:r>
          </a:p>
        </p:txBody>
      </p:sp>
      <p:sp>
        <p:nvSpPr>
          <p:cNvPr id="142" name="TextBox 141">
            <a:extLst>
              <a:ext uri="{FF2B5EF4-FFF2-40B4-BE49-F238E27FC236}">
                <a16:creationId xmlns:a16="http://schemas.microsoft.com/office/drawing/2014/main" id="{2FEBF226-BC06-4988-8141-A700781C0E79}"/>
              </a:ext>
            </a:extLst>
          </p:cNvPr>
          <p:cNvSpPr txBox="1"/>
          <p:nvPr/>
        </p:nvSpPr>
        <p:spPr>
          <a:xfrm>
            <a:off x="6823125" y="4120213"/>
            <a:ext cx="1370966" cy="594049"/>
          </a:xfrm>
          <a:prstGeom prst="rect">
            <a:avLst/>
          </a:prstGeom>
          <a:solidFill>
            <a:srgbClr val="FFFFFF"/>
          </a:solidFill>
        </p:spPr>
        <p:txBody>
          <a:bodyPr wrap="square" lIns="91414" tIns="146263" rIns="91414" bIns="146263" rtlCol="0" anchor="t">
            <a:spAutoFit/>
          </a:bodyPr>
          <a:lstStyle/>
          <a:p>
            <a:pPr marL="0" marR="0" lvl="0" indent="0" algn="ctr" defTabSz="914016" rtl="0" eaLnBrk="1" fontAlgn="auto" latinLnBrk="0" hangingPunct="1">
              <a:lnSpc>
                <a:spcPct val="90000"/>
              </a:lnSpc>
              <a:spcBef>
                <a:spcPts val="0"/>
              </a:spcBef>
              <a:spcAft>
                <a:spcPts val="1200"/>
              </a:spcAft>
              <a:buClrTx/>
              <a:buSzTx/>
              <a:buFontTx/>
              <a:buNone/>
              <a:tabLst/>
              <a:defRPr/>
            </a:pPr>
            <a:r>
              <a:rPr kumimoji="0" lang="en-US" sz="1077" b="0" i="0" u="none" strike="noStrike" kern="0" cap="none" spc="0" normalizeH="0" baseline="0" noProof="0">
                <a:ln>
                  <a:noFill/>
                </a:ln>
                <a:gradFill>
                  <a:gsLst>
                    <a:gs pos="47000">
                      <a:srgbClr val="282828"/>
                    </a:gs>
                    <a:gs pos="100000">
                      <a:srgbClr val="282828"/>
                    </a:gs>
                  </a:gsLst>
                  <a:lin ang="0" scaled="1"/>
                </a:gradFill>
                <a:effectLst/>
                <a:uLnTx/>
                <a:uFillTx/>
                <a:latin typeface="Segoe UI Semibold"/>
                <a:ea typeface="+mn-ea"/>
                <a:cs typeface="Segoe UI Semibold"/>
              </a:rPr>
              <a:t>Access and runtime control</a:t>
            </a:r>
            <a:endParaRPr kumimoji="0" lang="en-US" sz="1729" b="0" i="0" u="none" strike="noStrike" kern="0" cap="none" spc="0" normalizeH="0" baseline="0" noProof="0">
              <a:ln>
                <a:noFill/>
              </a:ln>
              <a:solidFill>
                <a:srgbClr val="000000"/>
              </a:solidFill>
              <a:effectLst/>
              <a:uLnTx/>
              <a:uFillTx/>
              <a:latin typeface="Segoe UI"/>
              <a:ea typeface="+mn-ea"/>
              <a:cs typeface="+mn-cs"/>
            </a:endParaRPr>
          </a:p>
        </p:txBody>
      </p:sp>
      <p:grpSp>
        <p:nvGrpSpPr>
          <p:cNvPr id="143" name="Group 142">
            <a:extLst>
              <a:ext uri="{FF2B5EF4-FFF2-40B4-BE49-F238E27FC236}">
                <a16:creationId xmlns:a16="http://schemas.microsoft.com/office/drawing/2014/main" id="{399CEC55-E2FA-4016-96DE-088A0073C876}"/>
              </a:ext>
            </a:extLst>
          </p:cNvPr>
          <p:cNvGrpSpPr/>
          <p:nvPr/>
        </p:nvGrpSpPr>
        <p:grpSpPr>
          <a:xfrm>
            <a:off x="5116593" y="2748337"/>
            <a:ext cx="1979750" cy="1905137"/>
            <a:chOff x="6252798" y="2498464"/>
            <a:chExt cx="1980312" cy="1905677"/>
          </a:xfrm>
        </p:grpSpPr>
        <p:sp>
          <p:nvSpPr>
            <p:cNvPr id="144" name="Oval 143">
              <a:extLst>
                <a:ext uri="{FF2B5EF4-FFF2-40B4-BE49-F238E27FC236}">
                  <a16:creationId xmlns:a16="http://schemas.microsoft.com/office/drawing/2014/main" id="{ED8BF0C9-DD57-4A32-BA85-844F1079EE85}"/>
                </a:ext>
              </a:extLst>
            </p:cNvPr>
            <p:cNvSpPr/>
            <p:nvPr/>
          </p:nvSpPr>
          <p:spPr bwMode="auto">
            <a:xfrm>
              <a:off x="6279821" y="2498464"/>
              <a:ext cx="1905677" cy="1905677"/>
            </a:xfrm>
            <a:prstGeom prst="ellipse">
              <a:avLst/>
            </a:prstGeom>
            <a:solidFill>
              <a:srgbClr val="0078D4"/>
            </a:solidFill>
            <a:ln w="10795" cap="flat" cmpd="sng" algn="ctr">
              <a:noFill/>
              <a:prstDash val="solid"/>
            </a:ln>
            <a:effectLst>
              <a:outerShdw blurRad="254000" dist="50800" dir="2700000" sx="101000" sy="101000" algn="tl" rotWithShape="0">
                <a:prstClr val="black">
                  <a:alpha val="19000"/>
                </a:prstClr>
              </a:outerShdw>
            </a:effectLst>
          </p:spPr>
          <p:txBody>
            <a:bodyPr rot="0" spcFirstLastPara="0" vertOverflow="overflow" horzOverflow="overflow" vert="horz" wrap="square" lIns="186393" tIns="548484" rIns="186393" bIns="274242" numCol="1" spcCol="0" rtlCol="0" fromWordArt="0" anchor="ctr" anchorCtr="0" forceAA="0" compatLnSpc="1">
              <a:prstTxWarp prst="textNoShape">
                <a:avLst/>
              </a:prstTxWarp>
              <a:noAutofit/>
            </a:bodyPr>
            <a:lstStyle/>
            <a:p>
              <a:pPr marL="0" marR="0" lvl="0" indent="0" algn="ctr" defTabSz="950286" rtl="0" eaLnBrk="1" fontAlgn="base" latinLnBrk="0" hangingPunct="1">
                <a:lnSpc>
                  <a:spcPct val="100000"/>
                </a:lnSpc>
                <a:spcBef>
                  <a:spcPct val="0"/>
                </a:spcBef>
                <a:spcAft>
                  <a:spcPct val="0"/>
                </a:spcAft>
                <a:buClrTx/>
                <a:buSzTx/>
                <a:buFontTx/>
                <a:buNone/>
                <a:tabLst/>
                <a:defRPr/>
              </a:pPr>
              <a:endParaRPr kumimoji="0" lang="en-US" sz="1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bold"/>
                <a:ea typeface="+mn-ea"/>
                <a:cs typeface="Segoe UI" pitchFamily="34" charset="0"/>
              </a:endParaRPr>
            </a:p>
          </p:txBody>
        </p:sp>
        <p:sp>
          <p:nvSpPr>
            <p:cNvPr id="145" name="Rectangle 144">
              <a:extLst>
                <a:ext uri="{FF2B5EF4-FFF2-40B4-BE49-F238E27FC236}">
                  <a16:creationId xmlns:a16="http://schemas.microsoft.com/office/drawing/2014/main" id="{0B8405A6-DC96-4844-9319-56598FC9AC8E}"/>
                </a:ext>
              </a:extLst>
            </p:cNvPr>
            <p:cNvSpPr/>
            <p:nvPr/>
          </p:nvSpPr>
          <p:spPr>
            <a:xfrm>
              <a:off x="6252798" y="2923296"/>
              <a:ext cx="1980312" cy="1017089"/>
            </a:xfrm>
            <a:prstGeom prst="rect">
              <a:avLst/>
            </a:prstGeom>
          </p:spPr>
          <p:txBody>
            <a:bodyPr wrap="square" anchor="ctr" anchorCtr="0">
              <a:spAutoFit/>
            </a:bodyPr>
            <a:lstStyle/>
            <a:p>
              <a:pPr marL="0" marR="0" lvl="0" indent="0" algn="ctr" defTabSz="914016" rtl="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a:ln>
                    <a:noFill/>
                  </a:ln>
                  <a:gradFill>
                    <a:gsLst>
                      <a:gs pos="47000">
                        <a:srgbClr val="FFFFFF"/>
                      </a:gs>
                      <a:gs pos="83000">
                        <a:srgbClr val="FFFFFF"/>
                      </a:gs>
                    </a:gsLst>
                    <a:lin ang="0" scaled="1"/>
                  </a:gradFill>
                  <a:effectLst/>
                  <a:uLnTx/>
                  <a:uFillTx/>
                  <a:latin typeface="Segoe UI Semibold"/>
                  <a:ea typeface="+mn-ea"/>
                  <a:cs typeface="Segoe UI Semibold"/>
                </a:rPr>
                <a:t>Security policy </a:t>
              </a:r>
              <a:br>
                <a:rPr kumimoji="0" lang="en-US" sz="1600" b="0" i="0" u="none" strike="noStrike" kern="0" cap="none" spc="0" normalizeH="0" baseline="0" noProof="0">
                  <a:ln>
                    <a:noFill/>
                  </a:ln>
                  <a:gradFill>
                    <a:gsLst>
                      <a:gs pos="47000">
                        <a:srgbClr val="FFFFFF"/>
                      </a:gs>
                      <a:gs pos="83000">
                        <a:srgbClr val="FFFFFF"/>
                      </a:gs>
                    </a:gsLst>
                    <a:lin ang="0" scaled="1"/>
                  </a:gradFill>
                  <a:effectLst/>
                  <a:uLnTx/>
                  <a:uFillTx/>
                  <a:latin typeface="Segoe UI Semibold"/>
                  <a:ea typeface="+mn-ea"/>
                  <a:cs typeface="Segoe UI Semibold"/>
                </a:rPr>
              </a:br>
              <a:r>
                <a:rPr kumimoji="0" lang="en-US" sz="1600" b="0" i="0" u="none" strike="noStrike" kern="0" cap="none" spc="0" normalizeH="0" baseline="0" noProof="0">
                  <a:ln>
                    <a:noFill/>
                  </a:ln>
                  <a:gradFill>
                    <a:gsLst>
                      <a:gs pos="47000">
                        <a:srgbClr val="FFFFFF"/>
                      </a:gs>
                      <a:gs pos="83000">
                        <a:srgbClr val="FFFFFF"/>
                      </a:gs>
                    </a:gsLst>
                    <a:lin ang="0" scaled="1"/>
                  </a:gradFill>
                  <a:effectLst/>
                  <a:uLnTx/>
                  <a:uFillTx/>
                  <a:latin typeface="Segoe UI Semibold"/>
                  <a:ea typeface="+mn-ea"/>
                  <a:cs typeface="Segoe UI Semibold"/>
                </a:rPr>
                <a:t>enforcement</a:t>
              </a:r>
            </a:p>
            <a:p>
              <a:pPr marL="0" marR="0" lvl="0" indent="0" algn="ctr" defTabSz="914016" rtl="0" eaLnBrk="1" fontAlgn="auto" latinLnBrk="0" hangingPunct="1">
                <a:lnSpc>
                  <a:spcPct val="100000"/>
                </a:lnSpc>
                <a:spcBef>
                  <a:spcPts val="0"/>
                </a:spcBef>
                <a:spcAft>
                  <a:spcPts val="600"/>
                </a:spcAft>
                <a:buClrTx/>
                <a:buSzTx/>
                <a:buFontTx/>
                <a:buNone/>
                <a:tabLst/>
                <a:defRPr/>
              </a:pPr>
              <a:r>
                <a:rPr kumimoji="0" lang="en-US" sz="1100" b="0" i="0" u="none" strike="noStrike" kern="0" cap="none" spc="0" normalizeH="0" baseline="0" noProof="0">
                  <a:ln>
                    <a:noFill/>
                  </a:ln>
                  <a:gradFill>
                    <a:gsLst>
                      <a:gs pos="47000">
                        <a:srgbClr val="FFFFFF"/>
                      </a:gs>
                      <a:gs pos="83000">
                        <a:srgbClr val="FFFFFF"/>
                      </a:gs>
                    </a:gsLst>
                    <a:lin ang="0" scaled="1"/>
                  </a:gradFill>
                  <a:effectLst/>
                  <a:uLnTx/>
                  <a:uFillTx/>
                  <a:latin typeface="Segoe UI"/>
                  <a:ea typeface="+mn-ea"/>
                  <a:cs typeface="Segoe UI" panose="020B0502040204020203" pitchFamily="34" charset="0"/>
                </a:rPr>
                <a:t>Real-time </a:t>
              </a:r>
              <a:br>
                <a:rPr kumimoji="0" lang="en-US" sz="1100" b="0" i="0" u="none" strike="noStrike" kern="0" cap="none" spc="0" normalizeH="0" baseline="0" noProof="0">
                  <a:ln>
                    <a:noFill/>
                  </a:ln>
                  <a:gradFill>
                    <a:gsLst>
                      <a:gs pos="47000">
                        <a:srgbClr val="FFFFFF"/>
                      </a:gs>
                      <a:gs pos="83000">
                        <a:srgbClr val="FFFFFF"/>
                      </a:gs>
                    </a:gsLst>
                    <a:lin ang="0" scaled="1"/>
                  </a:gradFill>
                  <a:effectLst/>
                  <a:uLnTx/>
                  <a:uFillTx/>
                  <a:latin typeface="Segoe UI"/>
                  <a:ea typeface="+mn-ea"/>
                  <a:cs typeface="Segoe UI" panose="020B0502040204020203" pitchFamily="34" charset="0"/>
                </a:rPr>
              </a:br>
              <a:r>
                <a:rPr kumimoji="0" lang="en-US" sz="1100" b="0" i="0" u="none" strike="noStrike" kern="0" cap="none" spc="0" normalizeH="0" baseline="0" noProof="0">
                  <a:ln>
                    <a:noFill/>
                  </a:ln>
                  <a:gradFill>
                    <a:gsLst>
                      <a:gs pos="47000">
                        <a:srgbClr val="FFFFFF"/>
                      </a:gs>
                      <a:gs pos="83000">
                        <a:srgbClr val="FFFFFF"/>
                      </a:gs>
                    </a:gsLst>
                    <a:lin ang="0" scaled="1"/>
                  </a:gradFill>
                  <a:effectLst/>
                  <a:uLnTx/>
                  <a:uFillTx/>
                  <a:latin typeface="Segoe UI"/>
                  <a:ea typeface="+mn-ea"/>
                  <a:cs typeface="Segoe UI" panose="020B0502040204020203" pitchFamily="34" charset="0"/>
                </a:rPr>
                <a:t>policy evaluation</a:t>
              </a:r>
            </a:p>
          </p:txBody>
        </p:sp>
      </p:grpSp>
      <p:grpSp>
        <p:nvGrpSpPr>
          <p:cNvPr id="146" name="Group 145">
            <a:extLst>
              <a:ext uri="{FF2B5EF4-FFF2-40B4-BE49-F238E27FC236}">
                <a16:creationId xmlns:a16="http://schemas.microsoft.com/office/drawing/2014/main" id="{26804C9C-B10D-4619-93D2-C7932A6EE184}"/>
              </a:ext>
            </a:extLst>
          </p:cNvPr>
          <p:cNvGrpSpPr/>
          <p:nvPr/>
        </p:nvGrpSpPr>
        <p:grpSpPr>
          <a:xfrm>
            <a:off x="3387569" y="5902637"/>
            <a:ext cx="2854497" cy="333139"/>
            <a:chOff x="3355655" y="5890375"/>
            <a:chExt cx="2854902" cy="333186"/>
          </a:xfrm>
        </p:grpSpPr>
        <p:cxnSp>
          <p:nvCxnSpPr>
            <p:cNvPr id="147" name="Straight Arrow Connector 146">
              <a:extLst>
                <a:ext uri="{FF2B5EF4-FFF2-40B4-BE49-F238E27FC236}">
                  <a16:creationId xmlns:a16="http://schemas.microsoft.com/office/drawing/2014/main" id="{62DF1C55-3297-4E87-8999-ECEAA0E1B044}"/>
                </a:ext>
              </a:extLst>
            </p:cNvPr>
            <p:cNvCxnSpPr>
              <a:cxnSpLocks/>
            </p:cNvCxnSpPr>
            <p:nvPr/>
          </p:nvCxnSpPr>
          <p:spPr>
            <a:xfrm flipH="1">
              <a:off x="3355655" y="6223559"/>
              <a:ext cx="2854902" cy="2"/>
            </a:xfrm>
            <a:prstGeom prst="straightConnector1">
              <a:avLst/>
            </a:prstGeom>
            <a:noFill/>
            <a:ln w="28575" cap="rnd" cmpd="sng" algn="ctr">
              <a:solidFill>
                <a:srgbClr val="FFFFFF">
                  <a:lumMod val="50000"/>
                </a:srgbClr>
              </a:solidFill>
              <a:prstDash val="sysDot"/>
              <a:headEnd type="none"/>
              <a:tailEnd type="triangle" w="med" len="med"/>
            </a:ln>
            <a:effectLst/>
          </p:spPr>
        </p:cxnSp>
        <p:cxnSp>
          <p:nvCxnSpPr>
            <p:cNvPr id="148" name="Straight Arrow Connector 147">
              <a:extLst>
                <a:ext uri="{FF2B5EF4-FFF2-40B4-BE49-F238E27FC236}">
                  <a16:creationId xmlns:a16="http://schemas.microsoft.com/office/drawing/2014/main" id="{5ECA98C9-121E-4079-B424-59B67EC0E1F2}"/>
                </a:ext>
              </a:extLst>
            </p:cNvPr>
            <p:cNvCxnSpPr>
              <a:cxnSpLocks/>
            </p:cNvCxnSpPr>
            <p:nvPr/>
          </p:nvCxnSpPr>
          <p:spPr>
            <a:xfrm flipH="1">
              <a:off x="3355655" y="5890375"/>
              <a:ext cx="2679383" cy="0"/>
            </a:xfrm>
            <a:prstGeom prst="straightConnector1">
              <a:avLst/>
            </a:prstGeom>
            <a:noFill/>
            <a:ln w="28575" cap="rnd" cmpd="sng" algn="ctr">
              <a:solidFill>
                <a:srgbClr val="FFFFFF">
                  <a:lumMod val="50000"/>
                </a:srgbClr>
              </a:solidFill>
              <a:prstDash val="sysDot"/>
              <a:headEnd type="none"/>
              <a:tailEnd type="triangle" w="med" len="med"/>
            </a:ln>
            <a:effectLst/>
          </p:spPr>
        </p:cxnSp>
      </p:grpSp>
      <p:sp>
        <p:nvSpPr>
          <p:cNvPr id="149" name="Rectangle 148">
            <a:extLst>
              <a:ext uri="{FF2B5EF4-FFF2-40B4-BE49-F238E27FC236}">
                <a16:creationId xmlns:a16="http://schemas.microsoft.com/office/drawing/2014/main" id="{A070AE4D-77D2-40EF-BF30-48E9EC334583}"/>
              </a:ext>
            </a:extLst>
          </p:cNvPr>
          <p:cNvSpPr/>
          <p:nvPr/>
        </p:nvSpPr>
        <p:spPr>
          <a:xfrm>
            <a:off x="5230194" y="5769062"/>
            <a:ext cx="1743681" cy="241931"/>
          </a:xfrm>
          <a:prstGeom prst="rect">
            <a:avLst/>
          </a:prstGeom>
          <a:solidFill>
            <a:srgbClr val="FFFFFF"/>
          </a:solidFill>
          <a:effectLst/>
        </p:spPr>
        <p:txBody>
          <a:bodyPr wrap="square">
            <a:noAutofit/>
          </a:bodyPr>
          <a:lstStyle/>
          <a:p>
            <a:pPr marL="0" marR="0" lvl="0" indent="0" algn="ctr" defTabSz="582797"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78D4"/>
                </a:solidFill>
                <a:effectLst/>
                <a:uLnTx/>
                <a:uFillTx/>
                <a:latin typeface="Segoe UI Semibold"/>
                <a:ea typeface="+mn-ea"/>
                <a:cs typeface="Segoe UI Semibold"/>
              </a:rPr>
              <a:t>Visibility and Analytics</a:t>
            </a:r>
          </a:p>
        </p:txBody>
      </p:sp>
      <p:sp>
        <p:nvSpPr>
          <p:cNvPr id="150" name="Rectangle 149">
            <a:extLst>
              <a:ext uri="{FF2B5EF4-FFF2-40B4-BE49-F238E27FC236}">
                <a16:creationId xmlns:a16="http://schemas.microsoft.com/office/drawing/2014/main" id="{8048DACF-7E1C-4A98-8B2F-13906FC0FCDA}"/>
              </a:ext>
            </a:extLst>
          </p:cNvPr>
          <p:cNvSpPr/>
          <p:nvPr/>
        </p:nvSpPr>
        <p:spPr>
          <a:xfrm>
            <a:off x="5527308" y="6096391"/>
            <a:ext cx="1142063" cy="253542"/>
          </a:xfrm>
          <a:prstGeom prst="rect">
            <a:avLst/>
          </a:prstGeom>
          <a:solidFill>
            <a:srgbClr val="FFFFFF"/>
          </a:solidFill>
          <a:ln>
            <a:noFill/>
          </a:ln>
          <a:effectLst/>
        </p:spPr>
        <p:txBody>
          <a:bodyPr wrap="square">
            <a:noAutofit/>
          </a:bodyPr>
          <a:lstStyle/>
          <a:p>
            <a:pPr marL="0" marR="0" lvl="0" indent="0" algn="ctr" defTabSz="582797"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78D4"/>
                </a:solidFill>
                <a:effectLst/>
                <a:uLnTx/>
                <a:uFillTx/>
                <a:latin typeface="Segoe UI Semibold"/>
                <a:ea typeface="+mn-ea"/>
                <a:cs typeface="Segoe UI Semibold"/>
              </a:rPr>
              <a:t>Automation</a:t>
            </a:r>
          </a:p>
        </p:txBody>
      </p:sp>
      <p:grpSp>
        <p:nvGrpSpPr>
          <p:cNvPr id="151" name="Group 4">
            <a:extLst>
              <a:ext uri="{FF2B5EF4-FFF2-40B4-BE49-F238E27FC236}">
                <a16:creationId xmlns:a16="http://schemas.microsoft.com/office/drawing/2014/main" id="{19C75DA2-FB51-42DD-87F0-1F10F1C6FC6C}"/>
              </a:ext>
            </a:extLst>
          </p:cNvPr>
          <p:cNvGrpSpPr>
            <a:grpSpLocks noChangeAspect="1"/>
          </p:cNvGrpSpPr>
          <p:nvPr/>
        </p:nvGrpSpPr>
        <p:grpSpPr bwMode="auto">
          <a:xfrm>
            <a:off x="9452925" y="5707414"/>
            <a:ext cx="403080" cy="403079"/>
            <a:chOff x="6074" y="3667"/>
            <a:chExt cx="259" cy="259"/>
          </a:xfrm>
        </p:grpSpPr>
        <p:sp>
          <p:nvSpPr>
            <p:cNvPr id="152" name="AutoShape 3">
              <a:extLst>
                <a:ext uri="{FF2B5EF4-FFF2-40B4-BE49-F238E27FC236}">
                  <a16:creationId xmlns:a16="http://schemas.microsoft.com/office/drawing/2014/main" id="{B0B21A9E-E31B-4D27-BD03-4AAA52CC0BD7}"/>
                </a:ext>
              </a:extLst>
            </p:cNvPr>
            <p:cNvSpPr>
              <a:spLocks noChangeAspect="1" noChangeArrowheads="1" noTextEdit="1"/>
            </p:cNvSpPr>
            <p:nvPr/>
          </p:nvSpPr>
          <p:spPr bwMode="auto">
            <a:xfrm>
              <a:off x="6074" y="3667"/>
              <a:ext cx="259" cy="2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53" name="Freeform 5">
              <a:extLst>
                <a:ext uri="{FF2B5EF4-FFF2-40B4-BE49-F238E27FC236}">
                  <a16:creationId xmlns:a16="http://schemas.microsoft.com/office/drawing/2014/main" id="{87373D72-56BD-4B0B-8894-D3A5D1545B67}"/>
                </a:ext>
              </a:extLst>
            </p:cNvPr>
            <p:cNvSpPr>
              <a:spLocks noEditPoints="1"/>
            </p:cNvSpPr>
            <p:nvPr/>
          </p:nvSpPr>
          <p:spPr bwMode="auto">
            <a:xfrm>
              <a:off x="6074" y="3665"/>
              <a:ext cx="268" cy="266"/>
            </a:xfrm>
            <a:custGeom>
              <a:avLst/>
              <a:gdLst>
                <a:gd name="T0" fmla="*/ 142 w 426"/>
                <a:gd name="T1" fmla="*/ 0 h 425"/>
                <a:gd name="T2" fmla="*/ 142 w 426"/>
                <a:gd name="T3" fmla="*/ 0 h 425"/>
                <a:gd name="T4" fmla="*/ 142 w 426"/>
                <a:gd name="T5" fmla="*/ 141 h 425"/>
                <a:gd name="T6" fmla="*/ 199 w 426"/>
                <a:gd name="T7" fmla="*/ 141 h 425"/>
                <a:gd name="T8" fmla="*/ 199 w 426"/>
                <a:gd name="T9" fmla="*/ 198 h 425"/>
                <a:gd name="T10" fmla="*/ 56 w 426"/>
                <a:gd name="T11" fmla="*/ 198 h 425"/>
                <a:gd name="T12" fmla="*/ 56 w 426"/>
                <a:gd name="T13" fmla="*/ 283 h 425"/>
                <a:gd name="T14" fmla="*/ 0 w 426"/>
                <a:gd name="T15" fmla="*/ 283 h 425"/>
                <a:gd name="T16" fmla="*/ 0 w 426"/>
                <a:gd name="T17" fmla="*/ 425 h 425"/>
                <a:gd name="T18" fmla="*/ 142 w 426"/>
                <a:gd name="T19" fmla="*/ 425 h 425"/>
                <a:gd name="T20" fmla="*/ 142 w 426"/>
                <a:gd name="T21" fmla="*/ 283 h 425"/>
                <a:gd name="T22" fmla="*/ 85 w 426"/>
                <a:gd name="T23" fmla="*/ 283 h 425"/>
                <a:gd name="T24" fmla="*/ 85 w 426"/>
                <a:gd name="T25" fmla="*/ 226 h 425"/>
                <a:gd name="T26" fmla="*/ 341 w 426"/>
                <a:gd name="T27" fmla="*/ 226 h 425"/>
                <a:gd name="T28" fmla="*/ 341 w 426"/>
                <a:gd name="T29" fmla="*/ 283 h 425"/>
                <a:gd name="T30" fmla="*/ 284 w 426"/>
                <a:gd name="T31" fmla="*/ 283 h 425"/>
                <a:gd name="T32" fmla="*/ 284 w 426"/>
                <a:gd name="T33" fmla="*/ 425 h 425"/>
                <a:gd name="T34" fmla="*/ 426 w 426"/>
                <a:gd name="T35" fmla="*/ 425 h 425"/>
                <a:gd name="T36" fmla="*/ 426 w 426"/>
                <a:gd name="T37" fmla="*/ 283 h 425"/>
                <a:gd name="T38" fmla="*/ 369 w 426"/>
                <a:gd name="T39" fmla="*/ 283 h 425"/>
                <a:gd name="T40" fmla="*/ 369 w 426"/>
                <a:gd name="T41" fmla="*/ 198 h 425"/>
                <a:gd name="T42" fmla="*/ 227 w 426"/>
                <a:gd name="T43" fmla="*/ 198 h 425"/>
                <a:gd name="T44" fmla="*/ 227 w 426"/>
                <a:gd name="T45" fmla="*/ 141 h 425"/>
                <a:gd name="T46" fmla="*/ 284 w 426"/>
                <a:gd name="T47" fmla="*/ 141 h 425"/>
                <a:gd name="T48" fmla="*/ 284 w 426"/>
                <a:gd name="T49" fmla="*/ 0 h 425"/>
                <a:gd name="T50" fmla="*/ 142 w 426"/>
                <a:gd name="T51" fmla="*/ 0 h 425"/>
                <a:gd name="T52" fmla="*/ 170 w 426"/>
                <a:gd name="T53" fmla="*/ 27 h 425"/>
                <a:gd name="T54" fmla="*/ 170 w 426"/>
                <a:gd name="T55" fmla="*/ 27 h 425"/>
                <a:gd name="T56" fmla="*/ 256 w 426"/>
                <a:gd name="T57" fmla="*/ 27 h 425"/>
                <a:gd name="T58" fmla="*/ 256 w 426"/>
                <a:gd name="T59" fmla="*/ 113 h 425"/>
                <a:gd name="T60" fmla="*/ 170 w 426"/>
                <a:gd name="T61" fmla="*/ 113 h 425"/>
                <a:gd name="T62" fmla="*/ 170 w 426"/>
                <a:gd name="T63" fmla="*/ 27 h 425"/>
                <a:gd name="T64" fmla="*/ 312 w 426"/>
                <a:gd name="T65" fmla="*/ 312 h 425"/>
                <a:gd name="T66" fmla="*/ 312 w 426"/>
                <a:gd name="T67" fmla="*/ 312 h 425"/>
                <a:gd name="T68" fmla="*/ 398 w 426"/>
                <a:gd name="T69" fmla="*/ 312 h 425"/>
                <a:gd name="T70" fmla="*/ 398 w 426"/>
                <a:gd name="T71" fmla="*/ 397 h 425"/>
                <a:gd name="T72" fmla="*/ 312 w 426"/>
                <a:gd name="T73" fmla="*/ 397 h 425"/>
                <a:gd name="T74" fmla="*/ 312 w 426"/>
                <a:gd name="T75" fmla="*/ 312 h 425"/>
                <a:gd name="T76" fmla="*/ 28 w 426"/>
                <a:gd name="T77" fmla="*/ 312 h 425"/>
                <a:gd name="T78" fmla="*/ 28 w 426"/>
                <a:gd name="T79" fmla="*/ 312 h 425"/>
                <a:gd name="T80" fmla="*/ 113 w 426"/>
                <a:gd name="T81" fmla="*/ 312 h 425"/>
                <a:gd name="T82" fmla="*/ 113 w 426"/>
                <a:gd name="T83" fmla="*/ 397 h 425"/>
                <a:gd name="T84" fmla="*/ 28 w 426"/>
                <a:gd name="T85" fmla="*/ 397 h 425"/>
                <a:gd name="T86" fmla="*/ 28 w 426"/>
                <a:gd name="T87" fmla="*/ 312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6" h="425">
                  <a:moveTo>
                    <a:pt x="142" y="0"/>
                  </a:moveTo>
                  <a:lnTo>
                    <a:pt x="142" y="0"/>
                  </a:lnTo>
                  <a:lnTo>
                    <a:pt x="142" y="141"/>
                  </a:lnTo>
                  <a:lnTo>
                    <a:pt x="199" y="141"/>
                  </a:lnTo>
                  <a:lnTo>
                    <a:pt x="199" y="198"/>
                  </a:lnTo>
                  <a:lnTo>
                    <a:pt x="56" y="198"/>
                  </a:lnTo>
                  <a:lnTo>
                    <a:pt x="56" y="283"/>
                  </a:lnTo>
                  <a:lnTo>
                    <a:pt x="0" y="283"/>
                  </a:lnTo>
                  <a:lnTo>
                    <a:pt x="0" y="425"/>
                  </a:lnTo>
                  <a:lnTo>
                    <a:pt x="142" y="425"/>
                  </a:lnTo>
                  <a:lnTo>
                    <a:pt x="142" y="283"/>
                  </a:lnTo>
                  <a:lnTo>
                    <a:pt x="85" y="283"/>
                  </a:lnTo>
                  <a:lnTo>
                    <a:pt x="85" y="226"/>
                  </a:lnTo>
                  <a:lnTo>
                    <a:pt x="341" y="226"/>
                  </a:lnTo>
                  <a:lnTo>
                    <a:pt x="341" y="283"/>
                  </a:lnTo>
                  <a:lnTo>
                    <a:pt x="284" y="283"/>
                  </a:lnTo>
                  <a:lnTo>
                    <a:pt x="284" y="425"/>
                  </a:lnTo>
                  <a:lnTo>
                    <a:pt x="426" y="425"/>
                  </a:lnTo>
                  <a:lnTo>
                    <a:pt x="426" y="283"/>
                  </a:lnTo>
                  <a:lnTo>
                    <a:pt x="369" y="283"/>
                  </a:lnTo>
                  <a:lnTo>
                    <a:pt x="369" y="198"/>
                  </a:lnTo>
                  <a:lnTo>
                    <a:pt x="227" y="198"/>
                  </a:lnTo>
                  <a:lnTo>
                    <a:pt x="227" y="141"/>
                  </a:lnTo>
                  <a:lnTo>
                    <a:pt x="284" y="141"/>
                  </a:lnTo>
                  <a:lnTo>
                    <a:pt x="284" y="0"/>
                  </a:lnTo>
                  <a:lnTo>
                    <a:pt x="142" y="0"/>
                  </a:lnTo>
                  <a:close/>
                  <a:moveTo>
                    <a:pt x="170" y="27"/>
                  </a:moveTo>
                  <a:lnTo>
                    <a:pt x="170" y="27"/>
                  </a:lnTo>
                  <a:lnTo>
                    <a:pt x="256" y="27"/>
                  </a:lnTo>
                  <a:lnTo>
                    <a:pt x="256" y="113"/>
                  </a:lnTo>
                  <a:lnTo>
                    <a:pt x="170" y="113"/>
                  </a:lnTo>
                  <a:lnTo>
                    <a:pt x="170" y="27"/>
                  </a:lnTo>
                  <a:close/>
                  <a:moveTo>
                    <a:pt x="312" y="312"/>
                  </a:moveTo>
                  <a:lnTo>
                    <a:pt x="312" y="312"/>
                  </a:lnTo>
                  <a:lnTo>
                    <a:pt x="398" y="312"/>
                  </a:lnTo>
                  <a:lnTo>
                    <a:pt x="398" y="397"/>
                  </a:lnTo>
                  <a:lnTo>
                    <a:pt x="312" y="397"/>
                  </a:lnTo>
                  <a:lnTo>
                    <a:pt x="312" y="312"/>
                  </a:lnTo>
                  <a:close/>
                  <a:moveTo>
                    <a:pt x="28" y="312"/>
                  </a:moveTo>
                  <a:lnTo>
                    <a:pt x="28" y="312"/>
                  </a:lnTo>
                  <a:lnTo>
                    <a:pt x="113" y="312"/>
                  </a:lnTo>
                  <a:lnTo>
                    <a:pt x="113" y="397"/>
                  </a:lnTo>
                  <a:lnTo>
                    <a:pt x="28" y="397"/>
                  </a:lnTo>
                  <a:lnTo>
                    <a:pt x="28" y="312"/>
                  </a:ln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54" name="Freeform 6">
              <a:extLst>
                <a:ext uri="{FF2B5EF4-FFF2-40B4-BE49-F238E27FC236}">
                  <a16:creationId xmlns:a16="http://schemas.microsoft.com/office/drawing/2014/main" id="{4B6B8347-526D-4EA5-BF11-C5469B1E4800}"/>
                </a:ext>
              </a:extLst>
            </p:cNvPr>
            <p:cNvSpPr>
              <a:spLocks/>
            </p:cNvSpPr>
            <p:nvPr/>
          </p:nvSpPr>
          <p:spPr bwMode="auto">
            <a:xfrm>
              <a:off x="6092" y="3860"/>
              <a:ext cx="53" cy="54"/>
            </a:xfrm>
            <a:custGeom>
              <a:avLst/>
              <a:gdLst>
                <a:gd name="T0" fmla="*/ 0 w 85"/>
                <a:gd name="T1" fmla="*/ 85 h 85"/>
                <a:gd name="T2" fmla="*/ 0 w 85"/>
                <a:gd name="T3" fmla="*/ 85 h 85"/>
                <a:gd name="T4" fmla="*/ 85 w 85"/>
                <a:gd name="T5" fmla="*/ 85 h 85"/>
                <a:gd name="T6" fmla="*/ 85 w 85"/>
                <a:gd name="T7" fmla="*/ 0 h 85"/>
                <a:gd name="T8" fmla="*/ 0 w 85"/>
                <a:gd name="T9" fmla="*/ 0 h 85"/>
                <a:gd name="T10" fmla="*/ 0 w 85"/>
                <a:gd name="T11" fmla="*/ 85 h 85"/>
              </a:gdLst>
              <a:ahLst/>
              <a:cxnLst>
                <a:cxn ang="0">
                  <a:pos x="T0" y="T1"/>
                </a:cxn>
                <a:cxn ang="0">
                  <a:pos x="T2" y="T3"/>
                </a:cxn>
                <a:cxn ang="0">
                  <a:pos x="T4" y="T5"/>
                </a:cxn>
                <a:cxn ang="0">
                  <a:pos x="T6" y="T7"/>
                </a:cxn>
                <a:cxn ang="0">
                  <a:pos x="T8" y="T9"/>
                </a:cxn>
                <a:cxn ang="0">
                  <a:pos x="T10" y="T11"/>
                </a:cxn>
              </a:cxnLst>
              <a:rect l="0" t="0" r="r" b="b"/>
              <a:pathLst>
                <a:path w="85" h="85">
                  <a:moveTo>
                    <a:pt x="0" y="85"/>
                  </a:moveTo>
                  <a:lnTo>
                    <a:pt x="0" y="85"/>
                  </a:lnTo>
                  <a:lnTo>
                    <a:pt x="85" y="85"/>
                  </a:lnTo>
                  <a:lnTo>
                    <a:pt x="85" y="0"/>
                  </a:lnTo>
                  <a:lnTo>
                    <a:pt x="0" y="0"/>
                  </a:lnTo>
                  <a:lnTo>
                    <a:pt x="0" y="85"/>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55" name="Freeform 7">
              <a:extLst>
                <a:ext uri="{FF2B5EF4-FFF2-40B4-BE49-F238E27FC236}">
                  <a16:creationId xmlns:a16="http://schemas.microsoft.com/office/drawing/2014/main" id="{0056539D-8393-4EB9-9DFF-ECE3A78899C1}"/>
                </a:ext>
              </a:extLst>
            </p:cNvPr>
            <p:cNvSpPr>
              <a:spLocks/>
            </p:cNvSpPr>
            <p:nvPr/>
          </p:nvSpPr>
          <p:spPr bwMode="auto">
            <a:xfrm>
              <a:off x="6270" y="3860"/>
              <a:ext cx="54" cy="54"/>
            </a:xfrm>
            <a:custGeom>
              <a:avLst/>
              <a:gdLst>
                <a:gd name="T0" fmla="*/ 0 w 86"/>
                <a:gd name="T1" fmla="*/ 85 h 85"/>
                <a:gd name="T2" fmla="*/ 0 w 86"/>
                <a:gd name="T3" fmla="*/ 85 h 85"/>
                <a:gd name="T4" fmla="*/ 86 w 86"/>
                <a:gd name="T5" fmla="*/ 85 h 85"/>
                <a:gd name="T6" fmla="*/ 86 w 86"/>
                <a:gd name="T7" fmla="*/ 0 h 85"/>
                <a:gd name="T8" fmla="*/ 0 w 86"/>
                <a:gd name="T9" fmla="*/ 0 h 85"/>
                <a:gd name="T10" fmla="*/ 0 w 86"/>
                <a:gd name="T11" fmla="*/ 85 h 85"/>
              </a:gdLst>
              <a:ahLst/>
              <a:cxnLst>
                <a:cxn ang="0">
                  <a:pos x="T0" y="T1"/>
                </a:cxn>
                <a:cxn ang="0">
                  <a:pos x="T2" y="T3"/>
                </a:cxn>
                <a:cxn ang="0">
                  <a:pos x="T4" y="T5"/>
                </a:cxn>
                <a:cxn ang="0">
                  <a:pos x="T6" y="T7"/>
                </a:cxn>
                <a:cxn ang="0">
                  <a:pos x="T8" y="T9"/>
                </a:cxn>
                <a:cxn ang="0">
                  <a:pos x="T10" y="T11"/>
                </a:cxn>
              </a:cxnLst>
              <a:rect l="0" t="0" r="r" b="b"/>
              <a:pathLst>
                <a:path w="86" h="85">
                  <a:moveTo>
                    <a:pt x="0" y="85"/>
                  </a:moveTo>
                  <a:lnTo>
                    <a:pt x="0" y="85"/>
                  </a:lnTo>
                  <a:lnTo>
                    <a:pt x="86" y="85"/>
                  </a:lnTo>
                  <a:lnTo>
                    <a:pt x="86" y="0"/>
                  </a:lnTo>
                  <a:lnTo>
                    <a:pt x="0" y="0"/>
                  </a:lnTo>
                  <a:lnTo>
                    <a:pt x="0" y="85"/>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56" name="Freeform 8">
              <a:extLst>
                <a:ext uri="{FF2B5EF4-FFF2-40B4-BE49-F238E27FC236}">
                  <a16:creationId xmlns:a16="http://schemas.microsoft.com/office/drawing/2014/main" id="{2DC13A9B-E079-4BDA-A728-B3F9F3D69221}"/>
                </a:ext>
              </a:extLst>
            </p:cNvPr>
            <p:cNvSpPr>
              <a:spLocks/>
            </p:cNvSpPr>
            <p:nvPr/>
          </p:nvSpPr>
          <p:spPr bwMode="auto">
            <a:xfrm>
              <a:off x="6181" y="3681"/>
              <a:ext cx="53" cy="54"/>
            </a:xfrm>
            <a:custGeom>
              <a:avLst/>
              <a:gdLst>
                <a:gd name="T0" fmla="*/ 85 w 85"/>
                <a:gd name="T1" fmla="*/ 0 h 86"/>
                <a:gd name="T2" fmla="*/ 85 w 85"/>
                <a:gd name="T3" fmla="*/ 0 h 86"/>
                <a:gd name="T4" fmla="*/ 0 w 85"/>
                <a:gd name="T5" fmla="*/ 0 h 86"/>
                <a:gd name="T6" fmla="*/ 0 w 85"/>
                <a:gd name="T7" fmla="*/ 86 h 86"/>
                <a:gd name="T8" fmla="*/ 85 w 85"/>
                <a:gd name="T9" fmla="*/ 86 h 86"/>
                <a:gd name="T10" fmla="*/ 85 w 85"/>
                <a:gd name="T11" fmla="*/ 0 h 86"/>
              </a:gdLst>
              <a:ahLst/>
              <a:cxnLst>
                <a:cxn ang="0">
                  <a:pos x="T0" y="T1"/>
                </a:cxn>
                <a:cxn ang="0">
                  <a:pos x="T2" y="T3"/>
                </a:cxn>
                <a:cxn ang="0">
                  <a:pos x="T4" y="T5"/>
                </a:cxn>
                <a:cxn ang="0">
                  <a:pos x="T6" y="T7"/>
                </a:cxn>
                <a:cxn ang="0">
                  <a:pos x="T8" y="T9"/>
                </a:cxn>
                <a:cxn ang="0">
                  <a:pos x="T10" y="T11"/>
                </a:cxn>
              </a:cxnLst>
              <a:rect l="0" t="0" r="r" b="b"/>
              <a:pathLst>
                <a:path w="85" h="86">
                  <a:moveTo>
                    <a:pt x="85" y="0"/>
                  </a:moveTo>
                  <a:lnTo>
                    <a:pt x="85" y="0"/>
                  </a:lnTo>
                  <a:lnTo>
                    <a:pt x="0" y="0"/>
                  </a:lnTo>
                  <a:lnTo>
                    <a:pt x="0" y="86"/>
                  </a:lnTo>
                  <a:lnTo>
                    <a:pt x="85" y="86"/>
                  </a:lnTo>
                  <a:lnTo>
                    <a:pt x="85" y="0"/>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157" name="Group 11">
            <a:extLst>
              <a:ext uri="{FF2B5EF4-FFF2-40B4-BE49-F238E27FC236}">
                <a16:creationId xmlns:a16="http://schemas.microsoft.com/office/drawing/2014/main" id="{8E875CDD-1652-4E4D-840B-D4D4A9567085}"/>
              </a:ext>
            </a:extLst>
          </p:cNvPr>
          <p:cNvGrpSpPr>
            <a:grpSpLocks noChangeAspect="1"/>
          </p:cNvGrpSpPr>
          <p:nvPr/>
        </p:nvGrpSpPr>
        <p:grpSpPr bwMode="auto">
          <a:xfrm>
            <a:off x="5954378" y="4927711"/>
            <a:ext cx="305033" cy="303478"/>
            <a:chOff x="3826" y="3166"/>
            <a:chExt cx="196" cy="195"/>
          </a:xfrm>
        </p:grpSpPr>
        <p:sp>
          <p:nvSpPr>
            <p:cNvPr id="158" name="AutoShape 10">
              <a:extLst>
                <a:ext uri="{FF2B5EF4-FFF2-40B4-BE49-F238E27FC236}">
                  <a16:creationId xmlns:a16="http://schemas.microsoft.com/office/drawing/2014/main" id="{6F322623-8A6D-4EC6-B147-71A8B7E9D293}"/>
                </a:ext>
              </a:extLst>
            </p:cNvPr>
            <p:cNvSpPr>
              <a:spLocks noChangeAspect="1" noChangeArrowheads="1" noTextEdit="1"/>
            </p:cNvSpPr>
            <p:nvPr/>
          </p:nvSpPr>
          <p:spPr bwMode="auto">
            <a:xfrm>
              <a:off x="3826" y="3166"/>
              <a:ext cx="196" cy="19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59" name="Freeform 12">
              <a:extLst>
                <a:ext uri="{FF2B5EF4-FFF2-40B4-BE49-F238E27FC236}">
                  <a16:creationId xmlns:a16="http://schemas.microsoft.com/office/drawing/2014/main" id="{57106D76-DD8E-4507-8730-D5353A76AB15}"/>
                </a:ext>
              </a:extLst>
            </p:cNvPr>
            <p:cNvSpPr>
              <a:spLocks/>
            </p:cNvSpPr>
            <p:nvPr/>
          </p:nvSpPr>
          <p:spPr bwMode="auto">
            <a:xfrm>
              <a:off x="3904" y="3269"/>
              <a:ext cx="48" cy="35"/>
            </a:xfrm>
            <a:custGeom>
              <a:avLst/>
              <a:gdLst>
                <a:gd name="T0" fmla="*/ 9 w 102"/>
                <a:gd name="T1" fmla="*/ 11 h 73"/>
                <a:gd name="T2" fmla="*/ 9 w 102"/>
                <a:gd name="T3" fmla="*/ 11 h 73"/>
                <a:gd name="T4" fmla="*/ 8 w 102"/>
                <a:gd name="T5" fmla="*/ 13 h 73"/>
                <a:gd name="T6" fmla="*/ 0 w 102"/>
                <a:gd name="T7" fmla="*/ 23 h 73"/>
                <a:gd name="T8" fmla="*/ 90 w 102"/>
                <a:gd name="T9" fmla="*/ 73 h 73"/>
                <a:gd name="T10" fmla="*/ 91 w 102"/>
                <a:gd name="T11" fmla="*/ 69 h 73"/>
                <a:gd name="T12" fmla="*/ 97 w 102"/>
                <a:gd name="T13" fmla="*/ 56 h 73"/>
                <a:gd name="T14" fmla="*/ 102 w 102"/>
                <a:gd name="T15" fmla="*/ 49 h 73"/>
                <a:gd name="T16" fmla="*/ 15 w 102"/>
                <a:gd name="T17" fmla="*/ 0 h 73"/>
                <a:gd name="T18" fmla="*/ 9 w 102"/>
                <a:gd name="T19" fmla="*/ 1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73">
                  <a:moveTo>
                    <a:pt x="9" y="11"/>
                  </a:moveTo>
                  <a:lnTo>
                    <a:pt x="9" y="11"/>
                  </a:lnTo>
                  <a:cubicBezTo>
                    <a:pt x="9" y="12"/>
                    <a:pt x="8" y="12"/>
                    <a:pt x="8" y="13"/>
                  </a:cubicBezTo>
                  <a:cubicBezTo>
                    <a:pt x="3" y="19"/>
                    <a:pt x="0" y="23"/>
                    <a:pt x="0" y="23"/>
                  </a:cubicBezTo>
                  <a:lnTo>
                    <a:pt x="90" y="73"/>
                  </a:lnTo>
                  <a:cubicBezTo>
                    <a:pt x="90" y="72"/>
                    <a:pt x="90" y="71"/>
                    <a:pt x="91" y="69"/>
                  </a:cubicBezTo>
                  <a:cubicBezTo>
                    <a:pt x="92" y="64"/>
                    <a:pt x="94" y="60"/>
                    <a:pt x="97" y="56"/>
                  </a:cubicBezTo>
                  <a:cubicBezTo>
                    <a:pt x="98" y="53"/>
                    <a:pt x="100" y="51"/>
                    <a:pt x="102" y="49"/>
                  </a:cubicBezTo>
                  <a:lnTo>
                    <a:pt x="15" y="0"/>
                  </a:lnTo>
                  <a:cubicBezTo>
                    <a:pt x="13" y="4"/>
                    <a:pt x="11" y="8"/>
                    <a:pt x="9" y="11"/>
                  </a:cubicBez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0" name="Freeform 13">
              <a:extLst>
                <a:ext uri="{FF2B5EF4-FFF2-40B4-BE49-F238E27FC236}">
                  <a16:creationId xmlns:a16="http://schemas.microsoft.com/office/drawing/2014/main" id="{B00A6CB9-EFC9-429E-8851-D35101FCA549}"/>
                </a:ext>
              </a:extLst>
            </p:cNvPr>
            <p:cNvSpPr>
              <a:spLocks/>
            </p:cNvSpPr>
            <p:nvPr/>
          </p:nvSpPr>
          <p:spPr bwMode="auto">
            <a:xfrm>
              <a:off x="3904" y="3220"/>
              <a:ext cx="47" cy="33"/>
            </a:xfrm>
            <a:custGeom>
              <a:avLst/>
              <a:gdLst>
                <a:gd name="T0" fmla="*/ 15 w 99"/>
                <a:gd name="T1" fmla="*/ 71 h 71"/>
                <a:gd name="T2" fmla="*/ 15 w 99"/>
                <a:gd name="T3" fmla="*/ 71 h 71"/>
                <a:gd name="T4" fmla="*/ 99 w 99"/>
                <a:gd name="T5" fmla="*/ 24 h 71"/>
                <a:gd name="T6" fmla="*/ 88 w 99"/>
                <a:gd name="T7" fmla="*/ 0 h 71"/>
                <a:gd name="T8" fmla="*/ 0 w 99"/>
                <a:gd name="T9" fmla="*/ 48 h 71"/>
                <a:gd name="T10" fmla="*/ 13 w 99"/>
                <a:gd name="T11" fmla="*/ 67 h 71"/>
                <a:gd name="T12" fmla="*/ 15 w 99"/>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99" h="71">
                  <a:moveTo>
                    <a:pt x="15" y="71"/>
                  </a:moveTo>
                  <a:lnTo>
                    <a:pt x="15" y="71"/>
                  </a:lnTo>
                  <a:lnTo>
                    <a:pt x="99" y="24"/>
                  </a:lnTo>
                  <a:cubicBezTo>
                    <a:pt x="94" y="17"/>
                    <a:pt x="89" y="9"/>
                    <a:pt x="88" y="0"/>
                  </a:cubicBezTo>
                  <a:lnTo>
                    <a:pt x="0" y="48"/>
                  </a:lnTo>
                  <a:cubicBezTo>
                    <a:pt x="6" y="53"/>
                    <a:pt x="10" y="60"/>
                    <a:pt x="13" y="67"/>
                  </a:cubicBezTo>
                  <a:cubicBezTo>
                    <a:pt x="14" y="68"/>
                    <a:pt x="14" y="70"/>
                    <a:pt x="15" y="71"/>
                  </a:cubicBez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1" name="Freeform 14">
              <a:extLst>
                <a:ext uri="{FF2B5EF4-FFF2-40B4-BE49-F238E27FC236}">
                  <a16:creationId xmlns:a16="http://schemas.microsoft.com/office/drawing/2014/main" id="{26A8B6C7-0916-4CBA-BBEB-8127EA4510A4}"/>
                </a:ext>
              </a:extLst>
            </p:cNvPr>
            <p:cNvSpPr>
              <a:spLocks/>
            </p:cNvSpPr>
            <p:nvPr/>
          </p:nvSpPr>
          <p:spPr bwMode="auto">
            <a:xfrm>
              <a:off x="3847" y="3236"/>
              <a:ext cx="51" cy="50"/>
            </a:xfrm>
            <a:custGeom>
              <a:avLst/>
              <a:gdLst>
                <a:gd name="T0" fmla="*/ 53 w 107"/>
                <a:gd name="T1" fmla="*/ 0 h 107"/>
                <a:gd name="T2" fmla="*/ 53 w 107"/>
                <a:gd name="T3" fmla="*/ 0 h 107"/>
                <a:gd name="T4" fmla="*/ 0 w 107"/>
                <a:gd name="T5" fmla="*/ 53 h 107"/>
                <a:gd name="T6" fmla="*/ 53 w 107"/>
                <a:gd name="T7" fmla="*/ 107 h 107"/>
                <a:gd name="T8" fmla="*/ 107 w 107"/>
                <a:gd name="T9" fmla="*/ 53 h 107"/>
                <a:gd name="T10" fmla="*/ 53 w 107"/>
                <a:gd name="T11" fmla="*/ 0 h 107"/>
              </a:gdLst>
              <a:ahLst/>
              <a:cxnLst>
                <a:cxn ang="0">
                  <a:pos x="T0" y="T1"/>
                </a:cxn>
                <a:cxn ang="0">
                  <a:pos x="T2" y="T3"/>
                </a:cxn>
                <a:cxn ang="0">
                  <a:pos x="T4" y="T5"/>
                </a:cxn>
                <a:cxn ang="0">
                  <a:pos x="T6" y="T7"/>
                </a:cxn>
                <a:cxn ang="0">
                  <a:pos x="T8" y="T9"/>
                </a:cxn>
                <a:cxn ang="0">
                  <a:pos x="T10" y="T11"/>
                </a:cxn>
              </a:cxnLst>
              <a:rect l="0" t="0" r="r" b="b"/>
              <a:pathLst>
                <a:path w="107" h="107">
                  <a:moveTo>
                    <a:pt x="53" y="0"/>
                  </a:moveTo>
                  <a:lnTo>
                    <a:pt x="53" y="0"/>
                  </a:lnTo>
                  <a:cubicBezTo>
                    <a:pt x="24" y="0"/>
                    <a:pt x="0" y="24"/>
                    <a:pt x="0" y="53"/>
                  </a:cubicBezTo>
                  <a:cubicBezTo>
                    <a:pt x="0" y="83"/>
                    <a:pt x="24" y="107"/>
                    <a:pt x="53" y="107"/>
                  </a:cubicBezTo>
                  <a:cubicBezTo>
                    <a:pt x="83" y="107"/>
                    <a:pt x="107" y="83"/>
                    <a:pt x="107" y="53"/>
                  </a:cubicBezTo>
                  <a:cubicBezTo>
                    <a:pt x="107" y="24"/>
                    <a:pt x="83" y="0"/>
                    <a:pt x="53" y="0"/>
                  </a:cubicBez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2" name="Freeform 15">
              <a:extLst>
                <a:ext uri="{FF2B5EF4-FFF2-40B4-BE49-F238E27FC236}">
                  <a16:creationId xmlns:a16="http://schemas.microsoft.com/office/drawing/2014/main" id="{F26C442A-B685-44D0-8CD1-2F09F5B55F09}"/>
                </a:ext>
              </a:extLst>
            </p:cNvPr>
            <p:cNvSpPr>
              <a:spLocks/>
            </p:cNvSpPr>
            <p:nvPr/>
          </p:nvSpPr>
          <p:spPr bwMode="auto">
            <a:xfrm>
              <a:off x="3956" y="3182"/>
              <a:ext cx="51" cy="50"/>
            </a:xfrm>
            <a:custGeom>
              <a:avLst/>
              <a:gdLst>
                <a:gd name="T0" fmla="*/ 53 w 107"/>
                <a:gd name="T1" fmla="*/ 0 h 106"/>
                <a:gd name="T2" fmla="*/ 53 w 107"/>
                <a:gd name="T3" fmla="*/ 0 h 106"/>
                <a:gd name="T4" fmla="*/ 0 w 107"/>
                <a:gd name="T5" fmla="*/ 53 h 106"/>
                <a:gd name="T6" fmla="*/ 53 w 107"/>
                <a:gd name="T7" fmla="*/ 106 h 106"/>
                <a:gd name="T8" fmla="*/ 107 w 107"/>
                <a:gd name="T9" fmla="*/ 53 h 106"/>
                <a:gd name="T10" fmla="*/ 53 w 107"/>
                <a:gd name="T11" fmla="*/ 0 h 106"/>
              </a:gdLst>
              <a:ahLst/>
              <a:cxnLst>
                <a:cxn ang="0">
                  <a:pos x="T0" y="T1"/>
                </a:cxn>
                <a:cxn ang="0">
                  <a:pos x="T2" y="T3"/>
                </a:cxn>
                <a:cxn ang="0">
                  <a:pos x="T4" y="T5"/>
                </a:cxn>
                <a:cxn ang="0">
                  <a:pos x="T6" y="T7"/>
                </a:cxn>
                <a:cxn ang="0">
                  <a:pos x="T8" y="T9"/>
                </a:cxn>
                <a:cxn ang="0">
                  <a:pos x="T10" y="T11"/>
                </a:cxn>
              </a:cxnLst>
              <a:rect l="0" t="0" r="r" b="b"/>
              <a:pathLst>
                <a:path w="107" h="106">
                  <a:moveTo>
                    <a:pt x="53" y="0"/>
                  </a:moveTo>
                  <a:lnTo>
                    <a:pt x="53" y="0"/>
                  </a:lnTo>
                  <a:cubicBezTo>
                    <a:pt x="24" y="0"/>
                    <a:pt x="0" y="24"/>
                    <a:pt x="0" y="53"/>
                  </a:cubicBezTo>
                  <a:cubicBezTo>
                    <a:pt x="0" y="83"/>
                    <a:pt x="24" y="106"/>
                    <a:pt x="53" y="106"/>
                  </a:cubicBezTo>
                  <a:cubicBezTo>
                    <a:pt x="83" y="106"/>
                    <a:pt x="107" y="83"/>
                    <a:pt x="107" y="53"/>
                  </a:cubicBezTo>
                  <a:cubicBezTo>
                    <a:pt x="107" y="24"/>
                    <a:pt x="83" y="0"/>
                    <a:pt x="53" y="0"/>
                  </a:cubicBez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3" name="Freeform 16">
              <a:extLst>
                <a:ext uri="{FF2B5EF4-FFF2-40B4-BE49-F238E27FC236}">
                  <a16:creationId xmlns:a16="http://schemas.microsoft.com/office/drawing/2014/main" id="{9D4E1CC5-77FE-4F05-8224-F9BFFA155D34}"/>
                </a:ext>
              </a:extLst>
            </p:cNvPr>
            <p:cNvSpPr>
              <a:spLocks/>
            </p:cNvSpPr>
            <p:nvPr/>
          </p:nvSpPr>
          <p:spPr bwMode="auto">
            <a:xfrm>
              <a:off x="3956" y="3291"/>
              <a:ext cx="51" cy="50"/>
            </a:xfrm>
            <a:custGeom>
              <a:avLst/>
              <a:gdLst>
                <a:gd name="T0" fmla="*/ 53 w 107"/>
                <a:gd name="T1" fmla="*/ 0 h 106"/>
                <a:gd name="T2" fmla="*/ 53 w 107"/>
                <a:gd name="T3" fmla="*/ 0 h 106"/>
                <a:gd name="T4" fmla="*/ 0 w 107"/>
                <a:gd name="T5" fmla="*/ 53 h 106"/>
                <a:gd name="T6" fmla="*/ 53 w 107"/>
                <a:gd name="T7" fmla="*/ 106 h 106"/>
                <a:gd name="T8" fmla="*/ 107 w 107"/>
                <a:gd name="T9" fmla="*/ 53 h 106"/>
                <a:gd name="T10" fmla="*/ 53 w 107"/>
                <a:gd name="T11" fmla="*/ 0 h 106"/>
              </a:gdLst>
              <a:ahLst/>
              <a:cxnLst>
                <a:cxn ang="0">
                  <a:pos x="T0" y="T1"/>
                </a:cxn>
                <a:cxn ang="0">
                  <a:pos x="T2" y="T3"/>
                </a:cxn>
                <a:cxn ang="0">
                  <a:pos x="T4" y="T5"/>
                </a:cxn>
                <a:cxn ang="0">
                  <a:pos x="T6" y="T7"/>
                </a:cxn>
                <a:cxn ang="0">
                  <a:pos x="T8" y="T9"/>
                </a:cxn>
                <a:cxn ang="0">
                  <a:pos x="T10" y="T11"/>
                </a:cxn>
              </a:cxnLst>
              <a:rect l="0" t="0" r="r" b="b"/>
              <a:pathLst>
                <a:path w="107" h="106">
                  <a:moveTo>
                    <a:pt x="53" y="0"/>
                  </a:moveTo>
                  <a:lnTo>
                    <a:pt x="53" y="0"/>
                  </a:lnTo>
                  <a:cubicBezTo>
                    <a:pt x="24" y="0"/>
                    <a:pt x="0" y="24"/>
                    <a:pt x="0" y="53"/>
                  </a:cubicBezTo>
                  <a:cubicBezTo>
                    <a:pt x="0" y="82"/>
                    <a:pt x="24" y="106"/>
                    <a:pt x="53" y="106"/>
                  </a:cubicBezTo>
                  <a:cubicBezTo>
                    <a:pt x="83" y="106"/>
                    <a:pt x="107" y="82"/>
                    <a:pt x="107" y="53"/>
                  </a:cubicBezTo>
                  <a:cubicBezTo>
                    <a:pt x="107" y="24"/>
                    <a:pt x="83" y="0"/>
                    <a:pt x="53" y="0"/>
                  </a:cubicBez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grpSp>
      <p:grpSp>
        <p:nvGrpSpPr>
          <p:cNvPr id="164" name="Group 19">
            <a:extLst>
              <a:ext uri="{FF2B5EF4-FFF2-40B4-BE49-F238E27FC236}">
                <a16:creationId xmlns:a16="http://schemas.microsoft.com/office/drawing/2014/main" id="{CB5FDED4-9402-4FFB-8C8B-AF31790270E8}"/>
              </a:ext>
            </a:extLst>
          </p:cNvPr>
          <p:cNvGrpSpPr>
            <a:grpSpLocks noChangeAspect="1"/>
          </p:cNvGrpSpPr>
          <p:nvPr/>
        </p:nvGrpSpPr>
        <p:grpSpPr bwMode="auto">
          <a:xfrm>
            <a:off x="5962160" y="2199530"/>
            <a:ext cx="289471" cy="291026"/>
            <a:chOff x="3831" y="1413"/>
            <a:chExt cx="186" cy="187"/>
          </a:xfrm>
        </p:grpSpPr>
        <p:sp>
          <p:nvSpPr>
            <p:cNvPr id="165" name="AutoShape 18">
              <a:extLst>
                <a:ext uri="{FF2B5EF4-FFF2-40B4-BE49-F238E27FC236}">
                  <a16:creationId xmlns:a16="http://schemas.microsoft.com/office/drawing/2014/main" id="{7822C179-1468-4020-87E2-2156959DECEB}"/>
                </a:ext>
              </a:extLst>
            </p:cNvPr>
            <p:cNvSpPr>
              <a:spLocks noChangeAspect="1" noChangeArrowheads="1" noTextEdit="1"/>
            </p:cNvSpPr>
            <p:nvPr/>
          </p:nvSpPr>
          <p:spPr bwMode="auto">
            <a:xfrm>
              <a:off x="3831" y="1413"/>
              <a:ext cx="186" cy="18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6" name="Freeform 20">
              <a:extLst>
                <a:ext uri="{FF2B5EF4-FFF2-40B4-BE49-F238E27FC236}">
                  <a16:creationId xmlns:a16="http://schemas.microsoft.com/office/drawing/2014/main" id="{64B9D2FF-6A50-4941-A99B-8A5600B444AD}"/>
                </a:ext>
              </a:extLst>
            </p:cNvPr>
            <p:cNvSpPr>
              <a:spLocks/>
            </p:cNvSpPr>
            <p:nvPr/>
          </p:nvSpPr>
          <p:spPr bwMode="auto">
            <a:xfrm>
              <a:off x="3844" y="1443"/>
              <a:ext cx="102" cy="30"/>
            </a:xfrm>
            <a:custGeom>
              <a:avLst/>
              <a:gdLst>
                <a:gd name="T0" fmla="*/ 0 w 226"/>
                <a:gd name="T1" fmla="*/ 67 h 67"/>
                <a:gd name="T2" fmla="*/ 0 w 226"/>
                <a:gd name="T3" fmla="*/ 67 h 67"/>
                <a:gd name="T4" fmla="*/ 226 w 226"/>
                <a:gd name="T5" fmla="*/ 67 h 67"/>
                <a:gd name="T6" fmla="*/ 226 w 226"/>
                <a:gd name="T7" fmla="*/ 0 h 67"/>
                <a:gd name="T8" fmla="*/ 0 w 226"/>
                <a:gd name="T9" fmla="*/ 0 h 67"/>
                <a:gd name="T10" fmla="*/ 0 w 226"/>
                <a:gd name="T11" fmla="*/ 67 h 67"/>
              </a:gdLst>
              <a:ahLst/>
              <a:cxnLst>
                <a:cxn ang="0">
                  <a:pos x="T0" y="T1"/>
                </a:cxn>
                <a:cxn ang="0">
                  <a:pos x="T2" y="T3"/>
                </a:cxn>
                <a:cxn ang="0">
                  <a:pos x="T4" y="T5"/>
                </a:cxn>
                <a:cxn ang="0">
                  <a:pos x="T6" y="T7"/>
                </a:cxn>
                <a:cxn ang="0">
                  <a:pos x="T8" y="T9"/>
                </a:cxn>
                <a:cxn ang="0">
                  <a:pos x="T10" y="T11"/>
                </a:cxn>
              </a:cxnLst>
              <a:rect l="0" t="0" r="r" b="b"/>
              <a:pathLst>
                <a:path w="226" h="67">
                  <a:moveTo>
                    <a:pt x="0" y="67"/>
                  </a:moveTo>
                  <a:lnTo>
                    <a:pt x="0" y="67"/>
                  </a:lnTo>
                  <a:lnTo>
                    <a:pt x="226" y="67"/>
                  </a:lnTo>
                  <a:lnTo>
                    <a:pt x="226" y="0"/>
                  </a:lnTo>
                  <a:lnTo>
                    <a:pt x="0" y="0"/>
                  </a:lnTo>
                  <a:lnTo>
                    <a:pt x="0" y="67"/>
                  </a:ln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7" name="Freeform 21">
              <a:extLst>
                <a:ext uri="{FF2B5EF4-FFF2-40B4-BE49-F238E27FC236}">
                  <a16:creationId xmlns:a16="http://schemas.microsoft.com/office/drawing/2014/main" id="{88387EC8-E51B-42CB-97C0-07CC6287972D}"/>
                </a:ext>
              </a:extLst>
            </p:cNvPr>
            <p:cNvSpPr>
              <a:spLocks/>
            </p:cNvSpPr>
            <p:nvPr/>
          </p:nvSpPr>
          <p:spPr bwMode="auto">
            <a:xfrm>
              <a:off x="3844" y="1497"/>
              <a:ext cx="102" cy="30"/>
            </a:xfrm>
            <a:custGeom>
              <a:avLst/>
              <a:gdLst>
                <a:gd name="T0" fmla="*/ 0 w 226"/>
                <a:gd name="T1" fmla="*/ 67 h 67"/>
                <a:gd name="T2" fmla="*/ 0 w 226"/>
                <a:gd name="T3" fmla="*/ 67 h 67"/>
                <a:gd name="T4" fmla="*/ 226 w 226"/>
                <a:gd name="T5" fmla="*/ 67 h 67"/>
                <a:gd name="T6" fmla="*/ 226 w 226"/>
                <a:gd name="T7" fmla="*/ 0 h 67"/>
                <a:gd name="T8" fmla="*/ 0 w 226"/>
                <a:gd name="T9" fmla="*/ 0 h 67"/>
                <a:gd name="T10" fmla="*/ 0 w 226"/>
                <a:gd name="T11" fmla="*/ 67 h 67"/>
              </a:gdLst>
              <a:ahLst/>
              <a:cxnLst>
                <a:cxn ang="0">
                  <a:pos x="T0" y="T1"/>
                </a:cxn>
                <a:cxn ang="0">
                  <a:pos x="T2" y="T3"/>
                </a:cxn>
                <a:cxn ang="0">
                  <a:pos x="T4" y="T5"/>
                </a:cxn>
                <a:cxn ang="0">
                  <a:pos x="T6" y="T7"/>
                </a:cxn>
                <a:cxn ang="0">
                  <a:pos x="T8" y="T9"/>
                </a:cxn>
                <a:cxn ang="0">
                  <a:pos x="T10" y="T11"/>
                </a:cxn>
              </a:cxnLst>
              <a:rect l="0" t="0" r="r" b="b"/>
              <a:pathLst>
                <a:path w="226" h="67">
                  <a:moveTo>
                    <a:pt x="0" y="67"/>
                  </a:moveTo>
                  <a:lnTo>
                    <a:pt x="0" y="67"/>
                  </a:lnTo>
                  <a:lnTo>
                    <a:pt x="226" y="67"/>
                  </a:lnTo>
                  <a:lnTo>
                    <a:pt x="226" y="0"/>
                  </a:lnTo>
                  <a:lnTo>
                    <a:pt x="0" y="0"/>
                  </a:lnTo>
                  <a:lnTo>
                    <a:pt x="0" y="67"/>
                  </a:ln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8" name="Freeform 22">
              <a:extLst>
                <a:ext uri="{FF2B5EF4-FFF2-40B4-BE49-F238E27FC236}">
                  <a16:creationId xmlns:a16="http://schemas.microsoft.com/office/drawing/2014/main" id="{BEDC1323-763A-467F-8BBC-E72C75FBAE63}"/>
                </a:ext>
              </a:extLst>
            </p:cNvPr>
            <p:cNvSpPr>
              <a:spLocks/>
            </p:cNvSpPr>
            <p:nvPr/>
          </p:nvSpPr>
          <p:spPr bwMode="auto">
            <a:xfrm>
              <a:off x="3844" y="1551"/>
              <a:ext cx="102" cy="30"/>
            </a:xfrm>
            <a:custGeom>
              <a:avLst/>
              <a:gdLst>
                <a:gd name="T0" fmla="*/ 0 w 226"/>
                <a:gd name="T1" fmla="*/ 67 h 67"/>
                <a:gd name="T2" fmla="*/ 0 w 226"/>
                <a:gd name="T3" fmla="*/ 67 h 67"/>
                <a:gd name="T4" fmla="*/ 226 w 226"/>
                <a:gd name="T5" fmla="*/ 67 h 67"/>
                <a:gd name="T6" fmla="*/ 226 w 226"/>
                <a:gd name="T7" fmla="*/ 0 h 67"/>
                <a:gd name="T8" fmla="*/ 0 w 226"/>
                <a:gd name="T9" fmla="*/ 0 h 67"/>
                <a:gd name="T10" fmla="*/ 0 w 226"/>
                <a:gd name="T11" fmla="*/ 67 h 67"/>
              </a:gdLst>
              <a:ahLst/>
              <a:cxnLst>
                <a:cxn ang="0">
                  <a:pos x="T0" y="T1"/>
                </a:cxn>
                <a:cxn ang="0">
                  <a:pos x="T2" y="T3"/>
                </a:cxn>
                <a:cxn ang="0">
                  <a:pos x="T4" y="T5"/>
                </a:cxn>
                <a:cxn ang="0">
                  <a:pos x="T6" y="T7"/>
                </a:cxn>
                <a:cxn ang="0">
                  <a:pos x="T8" y="T9"/>
                </a:cxn>
                <a:cxn ang="0">
                  <a:pos x="T10" y="T11"/>
                </a:cxn>
              </a:cxnLst>
              <a:rect l="0" t="0" r="r" b="b"/>
              <a:pathLst>
                <a:path w="226" h="67">
                  <a:moveTo>
                    <a:pt x="0" y="67"/>
                  </a:moveTo>
                  <a:lnTo>
                    <a:pt x="0" y="67"/>
                  </a:lnTo>
                  <a:lnTo>
                    <a:pt x="226" y="67"/>
                  </a:lnTo>
                  <a:lnTo>
                    <a:pt x="226" y="0"/>
                  </a:lnTo>
                  <a:lnTo>
                    <a:pt x="0" y="0"/>
                  </a:lnTo>
                  <a:lnTo>
                    <a:pt x="0" y="67"/>
                  </a:lnTo>
                  <a:close/>
                </a:path>
              </a:pathLst>
            </a:custGeom>
            <a:solidFill>
              <a:srgbClr val="C1C1C1"/>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69" name="Freeform 23">
              <a:extLst>
                <a:ext uri="{FF2B5EF4-FFF2-40B4-BE49-F238E27FC236}">
                  <a16:creationId xmlns:a16="http://schemas.microsoft.com/office/drawing/2014/main" id="{3B7690D7-7D16-4F0F-B788-976F8534A562}"/>
                </a:ext>
              </a:extLst>
            </p:cNvPr>
            <p:cNvSpPr>
              <a:spLocks/>
            </p:cNvSpPr>
            <p:nvPr/>
          </p:nvSpPr>
          <p:spPr bwMode="auto">
            <a:xfrm>
              <a:off x="3960" y="1487"/>
              <a:ext cx="50" cy="40"/>
            </a:xfrm>
            <a:custGeom>
              <a:avLst/>
              <a:gdLst>
                <a:gd name="T0" fmla="*/ 96 w 110"/>
                <a:gd name="T1" fmla="*/ 0 h 88"/>
                <a:gd name="T2" fmla="*/ 96 w 110"/>
                <a:gd name="T3" fmla="*/ 0 h 88"/>
                <a:gd name="T4" fmla="*/ 37 w 110"/>
                <a:gd name="T5" fmla="*/ 60 h 88"/>
                <a:gd name="T6" fmla="*/ 14 w 110"/>
                <a:gd name="T7" fmla="*/ 37 h 88"/>
                <a:gd name="T8" fmla="*/ 0 w 110"/>
                <a:gd name="T9" fmla="*/ 51 h 88"/>
                <a:gd name="T10" fmla="*/ 37 w 110"/>
                <a:gd name="T11" fmla="*/ 88 h 88"/>
                <a:gd name="T12" fmla="*/ 110 w 110"/>
                <a:gd name="T13" fmla="*/ 14 h 88"/>
                <a:gd name="T14" fmla="*/ 96 w 110"/>
                <a:gd name="T15" fmla="*/ 0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88">
                  <a:moveTo>
                    <a:pt x="96" y="0"/>
                  </a:moveTo>
                  <a:lnTo>
                    <a:pt x="96" y="0"/>
                  </a:lnTo>
                  <a:lnTo>
                    <a:pt x="37" y="60"/>
                  </a:lnTo>
                  <a:lnTo>
                    <a:pt x="14" y="37"/>
                  </a:lnTo>
                  <a:lnTo>
                    <a:pt x="0" y="51"/>
                  </a:lnTo>
                  <a:lnTo>
                    <a:pt x="37" y="88"/>
                  </a:lnTo>
                  <a:lnTo>
                    <a:pt x="110" y="14"/>
                  </a:lnTo>
                  <a:lnTo>
                    <a:pt x="96" y="0"/>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70" name="Freeform 24">
              <a:extLst>
                <a:ext uri="{FF2B5EF4-FFF2-40B4-BE49-F238E27FC236}">
                  <a16:creationId xmlns:a16="http://schemas.microsoft.com/office/drawing/2014/main" id="{133D1FCE-1C06-4752-A4CD-14BE558D29CE}"/>
                </a:ext>
              </a:extLst>
            </p:cNvPr>
            <p:cNvSpPr>
              <a:spLocks/>
            </p:cNvSpPr>
            <p:nvPr/>
          </p:nvSpPr>
          <p:spPr bwMode="auto">
            <a:xfrm>
              <a:off x="3960" y="1541"/>
              <a:ext cx="50" cy="40"/>
            </a:xfrm>
            <a:custGeom>
              <a:avLst/>
              <a:gdLst>
                <a:gd name="T0" fmla="*/ 14 w 110"/>
                <a:gd name="T1" fmla="*/ 37 h 88"/>
                <a:gd name="T2" fmla="*/ 14 w 110"/>
                <a:gd name="T3" fmla="*/ 37 h 88"/>
                <a:gd name="T4" fmla="*/ 0 w 110"/>
                <a:gd name="T5" fmla="*/ 51 h 88"/>
                <a:gd name="T6" fmla="*/ 37 w 110"/>
                <a:gd name="T7" fmla="*/ 88 h 88"/>
                <a:gd name="T8" fmla="*/ 110 w 110"/>
                <a:gd name="T9" fmla="*/ 14 h 88"/>
                <a:gd name="T10" fmla="*/ 96 w 110"/>
                <a:gd name="T11" fmla="*/ 0 h 88"/>
                <a:gd name="T12" fmla="*/ 37 w 110"/>
                <a:gd name="T13" fmla="*/ 59 h 88"/>
                <a:gd name="T14" fmla="*/ 14 w 110"/>
                <a:gd name="T15" fmla="*/ 37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88">
                  <a:moveTo>
                    <a:pt x="14" y="37"/>
                  </a:moveTo>
                  <a:lnTo>
                    <a:pt x="14" y="37"/>
                  </a:lnTo>
                  <a:lnTo>
                    <a:pt x="0" y="51"/>
                  </a:lnTo>
                  <a:lnTo>
                    <a:pt x="37" y="88"/>
                  </a:lnTo>
                  <a:lnTo>
                    <a:pt x="110" y="14"/>
                  </a:lnTo>
                  <a:lnTo>
                    <a:pt x="96" y="0"/>
                  </a:lnTo>
                  <a:lnTo>
                    <a:pt x="37" y="59"/>
                  </a:lnTo>
                  <a:lnTo>
                    <a:pt x="14" y="37"/>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sp>
          <p:nvSpPr>
            <p:cNvPr id="171" name="Freeform 25">
              <a:extLst>
                <a:ext uri="{FF2B5EF4-FFF2-40B4-BE49-F238E27FC236}">
                  <a16:creationId xmlns:a16="http://schemas.microsoft.com/office/drawing/2014/main" id="{012AB285-4D24-4A78-9916-41B8DD847644}"/>
                </a:ext>
              </a:extLst>
            </p:cNvPr>
            <p:cNvSpPr>
              <a:spLocks/>
            </p:cNvSpPr>
            <p:nvPr/>
          </p:nvSpPr>
          <p:spPr bwMode="auto">
            <a:xfrm>
              <a:off x="3960" y="1434"/>
              <a:ext cx="50" cy="39"/>
            </a:xfrm>
            <a:custGeom>
              <a:avLst/>
              <a:gdLst>
                <a:gd name="T0" fmla="*/ 96 w 110"/>
                <a:gd name="T1" fmla="*/ 0 h 87"/>
                <a:gd name="T2" fmla="*/ 96 w 110"/>
                <a:gd name="T3" fmla="*/ 0 h 87"/>
                <a:gd name="T4" fmla="*/ 37 w 110"/>
                <a:gd name="T5" fmla="*/ 59 h 87"/>
                <a:gd name="T6" fmla="*/ 14 w 110"/>
                <a:gd name="T7" fmla="*/ 36 h 87"/>
                <a:gd name="T8" fmla="*/ 0 w 110"/>
                <a:gd name="T9" fmla="*/ 50 h 87"/>
                <a:gd name="T10" fmla="*/ 37 w 110"/>
                <a:gd name="T11" fmla="*/ 87 h 87"/>
                <a:gd name="T12" fmla="*/ 110 w 110"/>
                <a:gd name="T13" fmla="*/ 14 h 87"/>
                <a:gd name="T14" fmla="*/ 96 w 110"/>
                <a:gd name="T15" fmla="*/ 0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87">
                  <a:moveTo>
                    <a:pt x="96" y="0"/>
                  </a:moveTo>
                  <a:lnTo>
                    <a:pt x="96" y="0"/>
                  </a:lnTo>
                  <a:lnTo>
                    <a:pt x="37" y="59"/>
                  </a:lnTo>
                  <a:lnTo>
                    <a:pt x="14" y="36"/>
                  </a:lnTo>
                  <a:lnTo>
                    <a:pt x="0" y="50"/>
                  </a:lnTo>
                  <a:lnTo>
                    <a:pt x="37" y="87"/>
                  </a:lnTo>
                  <a:lnTo>
                    <a:pt x="110" y="14"/>
                  </a:lnTo>
                  <a:lnTo>
                    <a:pt x="96" y="0"/>
                  </a:lnTo>
                  <a:close/>
                </a:path>
              </a:pathLst>
            </a:custGeom>
            <a:solidFill>
              <a:srgbClr val="0078D4"/>
            </a:solid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a:ln>
                  <a:noFill/>
                </a:ln>
                <a:solidFill>
                  <a:srgbClr val="000000"/>
                </a:solidFill>
                <a:effectLst/>
                <a:uLnTx/>
                <a:uFillTx/>
                <a:latin typeface="Segoe UI"/>
                <a:ea typeface="+mn-ea"/>
                <a:cs typeface="+mn-cs"/>
              </a:endParaRPr>
            </a:p>
          </p:txBody>
        </p:sp>
      </p:grpSp>
      <p:sp>
        <p:nvSpPr>
          <p:cNvPr id="172" name="Rectangle: Rounded Corners 171">
            <a:extLst>
              <a:ext uri="{FF2B5EF4-FFF2-40B4-BE49-F238E27FC236}">
                <a16:creationId xmlns:a16="http://schemas.microsoft.com/office/drawing/2014/main" id="{572F7E99-FDE4-45BE-813B-83C1A512B4DC}"/>
              </a:ext>
            </a:extLst>
          </p:cNvPr>
          <p:cNvSpPr/>
          <p:nvPr/>
        </p:nvSpPr>
        <p:spPr bwMode="auto">
          <a:xfrm>
            <a:off x="3161489" y="5729202"/>
            <a:ext cx="5899043" cy="313391"/>
          </a:xfrm>
          <a:prstGeom prst="roundRect">
            <a:avLst/>
          </a:prstGeom>
          <a:noFill/>
          <a:ln w="31750">
            <a:solidFill>
              <a:srgbClr val="7030A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000000"/>
                  </a:gs>
                  <a:gs pos="100000">
                    <a:srgbClr val="000000"/>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05061683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353DD-0F32-6992-B7F0-E854A3C4DB11}"/>
              </a:ext>
            </a:extLst>
          </p:cNvPr>
          <p:cNvSpPr>
            <a:spLocks noGrp="1"/>
          </p:cNvSpPr>
          <p:nvPr>
            <p:ph type="title"/>
          </p:nvPr>
        </p:nvSpPr>
        <p:spPr/>
        <p:txBody>
          <a:bodyPr/>
          <a:lstStyle/>
          <a:p>
            <a:r>
              <a:rPr lang="en-US"/>
              <a:t>Azure AD Workbooks overview</a:t>
            </a:r>
          </a:p>
        </p:txBody>
      </p:sp>
      <p:pic>
        <p:nvPicPr>
          <p:cNvPr id="5" name="Picture 4">
            <a:extLst>
              <a:ext uri="{FF2B5EF4-FFF2-40B4-BE49-F238E27FC236}">
                <a16:creationId xmlns:a16="http://schemas.microsoft.com/office/drawing/2014/main" id="{54620CCE-51D3-59DB-21D4-02F6F48578C5}"/>
              </a:ext>
            </a:extLst>
          </p:cNvPr>
          <p:cNvPicPr>
            <a:picLocks noChangeAspect="1"/>
          </p:cNvPicPr>
          <p:nvPr/>
        </p:nvPicPr>
        <p:blipFill>
          <a:blip r:embed="rId3"/>
          <a:stretch>
            <a:fillRect/>
          </a:stretch>
        </p:blipFill>
        <p:spPr>
          <a:xfrm>
            <a:off x="457200" y="1690688"/>
            <a:ext cx="10755745" cy="4978494"/>
          </a:xfrm>
          <a:prstGeom prst="rect">
            <a:avLst/>
          </a:prstGeom>
          <a:ln w="12700">
            <a:solidFill>
              <a:schemeClr val="tx1">
                <a:lumMod val="65000"/>
                <a:lumOff val="35000"/>
              </a:schemeClr>
            </a:solidFill>
          </a:ln>
        </p:spPr>
      </p:pic>
      <p:cxnSp>
        <p:nvCxnSpPr>
          <p:cNvPr id="9" name="Straight Arrow Connector 8">
            <a:extLst>
              <a:ext uri="{FF2B5EF4-FFF2-40B4-BE49-F238E27FC236}">
                <a16:creationId xmlns:a16="http://schemas.microsoft.com/office/drawing/2014/main" id="{1C038EC9-2B8E-7526-683C-B305038D9BB9}"/>
              </a:ext>
            </a:extLst>
          </p:cNvPr>
          <p:cNvCxnSpPr>
            <a:cxnSpLocks/>
          </p:cNvCxnSpPr>
          <p:nvPr/>
        </p:nvCxnSpPr>
        <p:spPr>
          <a:xfrm flipH="1">
            <a:off x="2447782" y="2331638"/>
            <a:ext cx="520220" cy="119744"/>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A5A1493-B05B-2433-2949-78532389B516}"/>
              </a:ext>
            </a:extLst>
          </p:cNvPr>
          <p:cNvCxnSpPr>
            <a:cxnSpLocks/>
          </p:cNvCxnSpPr>
          <p:nvPr/>
        </p:nvCxnSpPr>
        <p:spPr>
          <a:xfrm flipH="1">
            <a:off x="1106656" y="5690490"/>
            <a:ext cx="541181" cy="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042FCC1-099E-3F44-E528-37840DB47A6F}"/>
              </a:ext>
            </a:extLst>
          </p:cNvPr>
          <p:cNvCxnSpPr>
            <a:cxnSpLocks/>
          </p:cNvCxnSpPr>
          <p:nvPr/>
        </p:nvCxnSpPr>
        <p:spPr>
          <a:xfrm flipH="1" flipV="1">
            <a:off x="3216196" y="3042082"/>
            <a:ext cx="450640" cy="386918"/>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A403359-6475-0715-6688-21285A0CBFE7}"/>
              </a:ext>
            </a:extLst>
          </p:cNvPr>
          <p:cNvCxnSpPr>
            <a:cxnSpLocks/>
          </p:cNvCxnSpPr>
          <p:nvPr/>
        </p:nvCxnSpPr>
        <p:spPr>
          <a:xfrm flipH="1">
            <a:off x="1245411" y="5019574"/>
            <a:ext cx="402426" cy="314740"/>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4836271-B137-55F8-023A-188010B131C7}"/>
              </a:ext>
            </a:extLst>
          </p:cNvPr>
          <p:cNvSpPr txBox="1"/>
          <p:nvPr/>
        </p:nvSpPr>
        <p:spPr>
          <a:xfrm>
            <a:off x="1282572" y="4419272"/>
            <a:ext cx="1091174" cy="553998"/>
          </a:xfrm>
          <a:prstGeom prst="rect">
            <a:avLst/>
          </a:prstGeom>
          <a:solidFill>
            <a:schemeClr val="bg2"/>
          </a:solidFill>
          <a:ln>
            <a:solidFill>
              <a:schemeClr val="tx1">
                <a:lumMod val="65000"/>
                <a:lumOff val="35000"/>
              </a:schemeClr>
            </a:solidFill>
          </a:ln>
        </p:spPr>
        <p:txBody>
          <a:bodyPr wrap="square" rtlCol="0">
            <a:spAutoFit/>
          </a:bodyPr>
          <a:lstStyle/>
          <a:p>
            <a:r>
              <a:rPr lang="en-US" sz="1000"/>
              <a:t>Set up data to flow into Log Analytics.</a:t>
            </a:r>
          </a:p>
        </p:txBody>
      </p:sp>
      <p:sp>
        <p:nvSpPr>
          <p:cNvPr id="22" name="TextBox 21">
            <a:extLst>
              <a:ext uri="{FF2B5EF4-FFF2-40B4-BE49-F238E27FC236}">
                <a16:creationId xmlns:a16="http://schemas.microsoft.com/office/drawing/2014/main" id="{0541B8F0-403C-DA32-4248-F77A5A400E42}"/>
              </a:ext>
            </a:extLst>
          </p:cNvPr>
          <p:cNvSpPr txBox="1"/>
          <p:nvPr/>
        </p:nvSpPr>
        <p:spPr>
          <a:xfrm>
            <a:off x="1647837" y="5490435"/>
            <a:ext cx="1320165" cy="707886"/>
          </a:xfrm>
          <a:prstGeom prst="rect">
            <a:avLst/>
          </a:prstGeom>
          <a:solidFill>
            <a:schemeClr val="bg2"/>
          </a:solidFill>
          <a:ln>
            <a:solidFill>
              <a:schemeClr val="tx1">
                <a:lumMod val="65000"/>
                <a:lumOff val="35000"/>
              </a:schemeClr>
            </a:solidFill>
          </a:ln>
        </p:spPr>
        <p:txBody>
          <a:bodyPr wrap="square" rtlCol="0">
            <a:spAutoFit/>
          </a:bodyPr>
          <a:lstStyle/>
          <a:p>
            <a:r>
              <a:rPr lang="en-US" sz="1000"/>
              <a:t>Browse workbook templates in the Azure AD Workbooks gallery.</a:t>
            </a:r>
          </a:p>
        </p:txBody>
      </p:sp>
      <p:sp>
        <p:nvSpPr>
          <p:cNvPr id="24" name="TextBox 23">
            <a:extLst>
              <a:ext uri="{FF2B5EF4-FFF2-40B4-BE49-F238E27FC236}">
                <a16:creationId xmlns:a16="http://schemas.microsoft.com/office/drawing/2014/main" id="{57F68CF6-4D1B-D612-0FAE-EA8C2D5BB94A}"/>
              </a:ext>
            </a:extLst>
          </p:cNvPr>
          <p:cNvSpPr txBox="1"/>
          <p:nvPr/>
        </p:nvSpPr>
        <p:spPr>
          <a:xfrm>
            <a:off x="3666836" y="3313562"/>
            <a:ext cx="1420320" cy="400110"/>
          </a:xfrm>
          <a:prstGeom prst="rect">
            <a:avLst/>
          </a:prstGeom>
          <a:solidFill>
            <a:schemeClr val="bg2"/>
          </a:solidFill>
          <a:ln>
            <a:solidFill>
              <a:schemeClr val="tx1">
                <a:lumMod val="65000"/>
                <a:lumOff val="35000"/>
              </a:schemeClr>
            </a:solidFill>
          </a:ln>
        </p:spPr>
        <p:txBody>
          <a:bodyPr wrap="square" rtlCol="0">
            <a:spAutoFit/>
          </a:bodyPr>
          <a:lstStyle/>
          <a:p>
            <a:r>
              <a:rPr lang="en-US" sz="1000"/>
              <a:t>Discover workbooks with tabs and search.</a:t>
            </a:r>
          </a:p>
        </p:txBody>
      </p:sp>
      <p:sp>
        <p:nvSpPr>
          <p:cNvPr id="26" name="TextBox 25">
            <a:extLst>
              <a:ext uri="{FF2B5EF4-FFF2-40B4-BE49-F238E27FC236}">
                <a16:creationId xmlns:a16="http://schemas.microsoft.com/office/drawing/2014/main" id="{BA851AC9-ECA4-407A-34E1-00F8B945DADF}"/>
              </a:ext>
            </a:extLst>
          </p:cNvPr>
          <p:cNvSpPr txBox="1"/>
          <p:nvPr/>
        </p:nvSpPr>
        <p:spPr>
          <a:xfrm>
            <a:off x="2856040" y="1991400"/>
            <a:ext cx="1240532" cy="400110"/>
          </a:xfrm>
          <a:prstGeom prst="rect">
            <a:avLst/>
          </a:prstGeom>
          <a:solidFill>
            <a:schemeClr val="bg2"/>
          </a:solidFill>
          <a:ln>
            <a:solidFill>
              <a:schemeClr val="tx1">
                <a:lumMod val="65000"/>
                <a:lumOff val="35000"/>
              </a:schemeClr>
            </a:solidFill>
          </a:ln>
        </p:spPr>
        <p:txBody>
          <a:bodyPr wrap="square" rtlCol="0">
            <a:spAutoFit/>
          </a:bodyPr>
          <a:lstStyle/>
          <a:p>
            <a:r>
              <a:rPr lang="en-US" sz="1000"/>
              <a:t>Create a new workbook.</a:t>
            </a:r>
          </a:p>
        </p:txBody>
      </p:sp>
      <p:cxnSp>
        <p:nvCxnSpPr>
          <p:cNvPr id="28" name="Straight Arrow Connector 27">
            <a:extLst>
              <a:ext uri="{FF2B5EF4-FFF2-40B4-BE49-F238E27FC236}">
                <a16:creationId xmlns:a16="http://schemas.microsoft.com/office/drawing/2014/main" id="{64770592-C73A-CD34-0F59-A802B85970E9}"/>
              </a:ext>
            </a:extLst>
          </p:cNvPr>
          <p:cNvCxnSpPr>
            <a:cxnSpLocks/>
          </p:cNvCxnSpPr>
          <p:nvPr/>
        </p:nvCxnSpPr>
        <p:spPr>
          <a:xfrm flipH="1">
            <a:off x="8470470" y="4231008"/>
            <a:ext cx="520220" cy="119744"/>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596B159-D163-75C5-E879-A00BC9930730}"/>
              </a:ext>
            </a:extLst>
          </p:cNvPr>
          <p:cNvSpPr txBox="1"/>
          <p:nvPr/>
        </p:nvSpPr>
        <p:spPr>
          <a:xfrm>
            <a:off x="8990690" y="3532850"/>
            <a:ext cx="1206517" cy="707886"/>
          </a:xfrm>
          <a:prstGeom prst="rect">
            <a:avLst/>
          </a:prstGeom>
          <a:solidFill>
            <a:schemeClr val="bg2"/>
          </a:solidFill>
          <a:ln>
            <a:solidFill>
              <a:schemeClr val="tx1">
                <a:lumMod val="65000"/>
                <a:lumOff val="35000"/>
              </a:schemeClr>
            </a:solidFill>
          </a:ln>
        </p:spPr>
        <p:txBody>
          <a:bodyPr wrap="square" rtlCol="0">
            <a:spAutoFit/>
          </a:bodyPr>
          <a:lstStyle/>
          <a:p>
            <a:r>
              <a:rPr lang="en-US" sz="1000"/>
              <a:t>Open a workbook template; use it as–is or edit it to suit your needs.</a:t>
            </a:r>
          </a:p>
        </p:txBody>
      </p:sp>
    </p:spTree>
    <p:extLst>
      <p:ext uri="{BB962C8B-B14F-4D97-AF65-F5344CB8AC3E}">
        <p14:creationId xmlns:p14="http://schemas.microsoft.com/office/powerpoint/2010/main" val="1147087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7B595-978C-57AA-5B70-88183D886B0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3E1C9BE-9AB0-B04E-5462-E985A04693D6}"/>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71CD94BA-29EC-4E93-585D-049A8D6E3882}"/>
              </a:ext>
            </a:extLst>
          </p:cNvPr>
          <p:cNvSpPr>
            <a:spLocks noGrp="1"/>
          </p:cNvSpPr>
          <p:nvPr>
            <p:ph type="tbl" sz="quarter" idx="10"/>
          </p:nvPr>
        </p:nvSpPr>
        <p:spPr/>
      </p:sp>
      <p:pic>
        <p:nvPicPr>
          <p:cNvPr id="6" name="Picture 5">
            <a:extLst>
              <a:ext uri="{FF2B5EF4-FFF2-40B4-BE49-F238E27FC236}">
                <a16:creationId xmlns:a16="http://schemas.microsoft.com/office/drawing/2014/main" id="{241CF5F1-95E1-3E9E-CD5C-C089625EEB12}"/>
              </a:ext>
            </a:extLst>
          </p:cNvPr>
          <p:cNvPicPr>
            <a:picLocks noChangeAspect="1"/>
          </p:cNvPicPr>
          <p:nvPr/>
        </p:nvPicPr>
        <p:blipFill>
          <a:blip r:embed="rId3"/>
          <a:stretch>
            <a:fillRect/>
          </a:stretch>
        </p:blipFill>
        <p:spPr>
          <a:xfrm>
            <a:off x="12074" y="1009349"/>
            <a:ext cx="12179926" cy="5848651"/>
          </a:xfrm>
          <a:prstGeom prst="rect">
            <a:avLst/>
          </a:prstGeom>
        </p:spPr>
      </p:pic>
      <p:sp>
        <p:nvSpPr>
          <p:cNvPr id="5" name="Rectangle: Rounded Corners 4">
            <a:extLst>
              <a:ext uri="{FF2B5EF4-FFF2-40B4-BE49-F238E27FC236}">
                <a16:creationId xmlns:a16="http://schemas.microsoft.com/office/drawing/2014/main" id="{491E47F6-C1A7-7D8D-193E-D9C2CFA0D9B4}"/>
              </a:ext>
            </a:extLst>
          </p:cNvPr>
          <p:cNvSpPr/>
          <p:nvPr/>
        </p:nvSpPr>
        <p:spPr>
          <a:xfrm>
            <a:off x="3233628" y="2485802"/>
            <a:ext cx="170886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03776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B20402-2AE6-6643-9339-4D98E6ABF657}"/>
              </a:ext>
            </a:extLst>
          </p:cNvPr>
          <p:cNvSpPr>
            <a:spLocks noGrp="1"/>
          </p:cNvSpPr>
          <p:nvPr>
            <p:ph type="title"/>
          </p:nvPr>
        </p:nvSpPr>
        <p:spPr>
          <a:xfrm>
            <a:off x="6096000" y="1123123"/>
            <a:ext cx="5125453" cy="567566"/>
          </a:xfrm>
        </p:spPr>
        <p:txBody>
          <a:bodyPr>
            <a:normAutofit/>
          </a:bodyPr>
          <a:lstStyle/>
          <a:p>
            <a:r>
              <a:rPr lang="en-US" b="0" i="0">
                <a:solidFill>
                  <a:srgbClr val="000000"/>
                </a:solidFill>
                <a:effectLst/>
                <a:latin typeface="Segoe UI Semibold" panose="020B0702040204020203" pitchFamily="34" charset="0"/>
              </a:rPr>
              <a:t>Business Use Cases</a:t>
            </a:r>
            <a:endParaRPr lang="en-US"/>
          </a:p>
        </p:txBody>
      </p:sp>
      <p:sp>
        <p:nvSpPr>
          <p:cNvPr id="4" name="Content Placeholder 3">
            <a:extLst>
              <a:ext uri="{FF2B5EF4-FFF2-40B4-BE49-F238E27FC236}">
                <a16:creationId xmlns:a16="http://schemas.microsoft.com/office/drawing/2014/main" id="{3D245463-BE5E-794E-A453-2D6B879FD490}"/>
              </a:ext>
            </a:extLst>
          </p:cNvPr>
          <p:cNvSpPr>
            <a:spLocks noGrp="1"/>
          </p:cNvSpPr>
          <p:nvPr>
            <p:ph sz="half" idx="1"/>
          </p:nvPr>
        </p:nvSpPr>
        <p:spPr>
          <a:xfrm>
            <a:off x="5879130" y="1750756"/>
            <a:ext cx="5219701" cy="3984121"/>
          </a:xfrm>
        </p:spPr>
        <p:txBody>
          <a:bodyPr>
            <a:normAutofit/>
          </a:bodyPr>
          <a:lstStyle/>
          <a:p>
            <a:pPr marL="285750" indent="-285750" algn="l" rtl="0" fontAlgn="base">
              <a:buFont typeface="Arial" panose="020B0604020202020204" pitchFamily="34" charset="0"/>
              <a:buChar char="•"/>
            </a:pPr>
            <a:r>
              <a:rPr lang="en-US" sz="1900" b="0" i="0" u="none" strike="noStrike">
                <a:solidFill>
                  <a:srgbClr val="000000"/>
                </a:solidFill>
                <a:effectLst/>
                <a:latin typeface="Segoe UI" panose="020B0502040204020203" pitchFamily="34" charset="0"/>
              </a:rPr>
              <a:t>Executive complains about too many MFA prompts</a:t>
            </a:r>
            <a:r>
              <a:rPr lang="en-US" sz="1900" b="0" i="0">
                <a:solidFill>
                  <a:srgbClr val="000000"/>
                </a:solidFill>
                <a:effectLst/>
                <a:latin typeface="Segoe UI" panose="020B0502040204020203" pitchFamily="34" charset="0"/>
              </a:rPr>
              <a:t>​</a:t>
            </a:r>
            <a:endParaRPr lang="en-US" sz="1900"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sz="1900" b="0" i="0" u="none" strike="noStrike">
                <a:solidFill>
                  <a:srgbClr val="000000"/>
                </a:solidFill>
                <a:effectLst/>
                <a:latin typeface="Segoe UI" panose="020B0502040204020203" pitchFamily="34" charset="0"/>
              </a:rPr>
              <a:t>Microsoft announces the deprecation of Legacy TLS</a:t>
            </a:r>
            <a:r>
              <a:rPr lang="en-US" sz="1900" b="0" i="0">
                <a:solidFill>
                  <a:srgbClr val="000000"/>
                </a:solidFill>
                <a:effectLst/>
                <a:latin typeface="Segoe UI" panose="020B0502040204020203" pitchFamily="34" charset="0"/>
              </a:rPr>
              <a:t>​</a:t>
            </a:r>
            <a:endParaRPr lang="en-US" sz="1900"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sz="1900" b="0" i="0" u="none" strike="noStrike">
                <a:solidFill>
                  <a:srgbClr val="000000"/>
                </a:solidFill>
                <a:effectLst/>
                <a:latin typeface="Segoe UI" panose="020B0502040204020203" pitchFamily="34" charset="0"/>
              </a:rPr>
              <a:t>Transitioning from ADFS to Azure AD Authentication</a:t>
            </a:r>
          </a:p>
          <a:p>
            <a:pPr marL="285750" indent="-285750" algn="l" rtl="0" fontAlgn="base">
              <a:buFont typeface="Arial" panose="020B0604020202020204" pitchFamily="34" charset="0"/>
              <a:buChar char="•"/>
            </a:pPr>
            <a:r>
              <a:rPr lang="en-US" sz="1900" b="0" i="0" u="none" strike="noStrike">
                <a:solidFill>
                  <a:srgbClr val="000000"/>
                </a:solidFill>
                <a:effectLst/>
                <a:latin typeface="Segoe UI" panose="020B0502040204020203" pitchFamily="34" charset="0"/>
              </a:rPr>
              <a:t>C</a:t>
            </a:r>
            <a:r>
              <a:rPr lang="en-US" sz="1900">
                <a:solidFill>
                  <a:srgbClr val="000000"/>
                </a:solidFill>
              </a:rPr>
              <a:t>ustomer wants to understand their cross-tenant activity</a:t>
            </a:r>
            <a:endParaRPr lang="en-US" sz="1900" b="0" i="0" u="none" strike="noStrike">
              <a:solidFill>
                <a:srgbClr val="000000"/>
              </a:solidFill>
              <a:effectLst/>
              <a:latin typeface="Segoe UI" panose="020B0502040204020203" pitchFamily="34" charset="0"/>
            </a:endParaRPr>
          </a:p>
          <a:p>
            <a:pPr marL="285750" indent="-285750" algn="l" rtl="0" fontAlgn="base">
              <a:buFont typeface="Arial" panose="020B0604020202020204" pitchFamily="34" charset="0"/>
              <a:buChar char="•"/>
            </a:pPr>
            <a:endParaRPr lang="en-US" sz="1900" b="0" i="0">
              <a:solidFill>
                <a:srgbClr val="000000"/>
              </a:solidFill>
              <a:effectLst/>
              <a:latin typeface="Arial" panose="020B0604020202020204" pitchFamily="34" charset="0"/>
            </a:endParaRPr>
          </a:p>
          <a:p>
            <a:endParaRPr lang="en-US"/>
          </a:p>
        </p:txBody>
      </p:sp>
      <p:pic>
        <p:nvPicPr>
          <p:cNvPr id="2052" name="Picture 4">
            <a:extLst>
              <a:ext uri="{FF2B5EF4-FFF2-40B4-BE49-F238E27FC236}">
                <a16:creationId xmlns:a16="http://schemas.microsoft.com/office/drawing/2014/main" id="{6C26132C-2DD2-1992-F77A-ECFA93762E68}"/>
              </a:ext>
            </a:extLst>
          </p:cNvPr>
          <p:cNvPicPr>
            <a:picLocks noGrp="1" noChangeAspect="1" noChangeArrowheads="1"/>
          </p:cNvPicPr>
          <p:nvPr>
            <p:ph type="pic" sz="quarter" idx="10"/>
          </p:nvPr>
        </p:nvPicPr>
        <p:blipFill>
          <a:blip r:embed="rId3">
            <a:alphaModFix amt="55000"/>
            <a:extLst>
              <a:ext uri="{28A0092B-C50C-407E-A947-70E740481C1C}">
                <a14:useLocalDpi xmlns:a14="http://schemas.microsoft.com/office/drawing/2010/main" val="0"/>
              </a:ext>
            </a:extLst>
          </a:blip>
          <a:stretch>
            <a:fillRect/>
          </a:stretch>
        </p:blipFill>
        <p:spPr bwMode="auto">
          <a:xfrm>
            <a:off x="645483" y="3342548"/>
            <a:ext cx="1530158" cy="14702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few people looking at a computer screen&#10;&#10;Description automatically generated with low confidence">
            <a:extLst>
              <a:ext uri="{FF2B5EF4-FFF2-40B4-BE49-F238E27FC236}">
                <a16:creationId xmlns:a16="http://schemas.microsoft.com/office/drawing/2014/main" id="{DC28C0EC-16D5-962C-9C75-64E0DC5346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85831"/>
            <a:ext cx="5729822" cy="3984120"/>
          </a:xfrm>
          <a:prstGeom prst="rect">
            <a:avLst/>
          </a:prstGeom>
        </p:spPr>
      </p:pic>
    </p:spTree>
    <p:extLst>
      <p:ext uri="{BB962C8B-B14F-4D97-AF65-F5344CB8AC3E}">
        <p14:creationId xmlns:p14="http://schemas.microsoft.com/office/powerpoint/2010/main" val="1289521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6C584-BA21-204E-9615-C792EECE6A25}"/>
              </a:ext>
            </a:extLst>
          </p:cNvPr>
          <p:cNvSpPr>
            <a:spLocks noGrp="1"/>
          </p:cNvSpPr>
          <p:nvPr>
            <p:ph type="title"/>
          </p:nvPr>
        </p:nvSpPr>
        <p:spPr>
          <a:xfrm>
            <a:off x="480392" y="2733261"/>
            <a:ext cx="10515600" cy="1014205"/>
          </a:xfrm>
        </p:spPr>
        <p:txBody>
          <a:bodyPr/>
          <a:lstStyle/>
          <a:p>
            <a:r>
              <a:rPr lang="en-US"/>
              <a:t>A look at new Azure AD Workbooks </a:t>
            </a:r>
            <a:br>
              <a:rPr lang="en-US"/>
            </a:br>
            <a:endParaRPr lang="en-US"/>
          </a:p>
        </p:txBody>
      </p:sp>
    </p:spTree>
    <p:extLst>
      <p:ext uri="{BB962C8B-B14F-4D97-AF65-F5344CB8AC3E}">
        <p14:creationId xmlns:p14="http://schemas.microsoft.com/office/powerpoint/2010/main" val="3437365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A48F05-132E-78B3-4EEB-A4221D7E4A31}"/>
              </a:ext>
            </a:extLst>
          </p:cNvPr>
          <p:cNvSpPr>
            <a:spLocks noGrp="1"/>
          </p:cNvSpPr>
          <p:nvPr>
            <p:ph type="title"/>
          </p:nvPr>
        </p:nvSpPr>
        <p:spPr/>
        <p:txBody>
          <a:bodyPr/>
          <a:lstStyle/>
          <a:p>
            <a:r>
              <a:rPr lang="en-US"/>
              <a:t>Tip ands Tricks</a:t>
            </a:r>
          </a:p>
        </p:txBody>
      </p:sp>
      <p:pic>
        <p:nvPicPr>
          <p:cNvPr id="9" name="Content Placeholder 8">
            <a:extLst>
              <a:ext uri="{FF2B5EF4-FFF2-40B4-BE49-F238E27FC236}">
                <a16:creationId xmlns:a16="http://schemas.microsoft.com/office/drawing/2014/main" id="{0EBCE50B-A1D5-4E59-206A-4C6E551DCC1D}"/>
              </a:ext>
            </a:extLst>
          </p:cNvPr>
          <p:cNvPicPr>
            <a:picLocks noGrp="1" noChangeAspect="1"/>
          </p:cNvPicPr>
          <p:nvPr>
            <p:ph sz="half" idx="1"/>
          </p:nvPr>
        </p:nvPicPr>
        <p:blipFill>
          <a:blip r:embed="rId3"/>
          <a:stretch>
            <a:fillRect/>
          </a:stretch>
        </p:blipFill>
        <p:spPr>
          <a:xfrm>
            <a:off x="484911" y="229412"/>
            <a:ext cx="11277599" cy="6628588"/>
          </a:xfrm>
        </p:spPr>
      </p:pic>
      <p:sp>
        <p:nvSpPr>
          <p:cNvPr id="2" name="Rectangle: Rounded Corners 1">
            <a:extLst>
              <a:ext uri="{FF2B5EF4-FFF2-40B4-BE49-F238E27FC236}">
                <a16:creationId xmlns:a16="http://schemas.microsoft.com/office/drawing/2014/main" id="{82052ADB-F805-60FF-46E5-FAA8FB7C923A}"/>
              </a:ext>
            </a:extLst>
          </p:cNvPr>
          <p:cNvSpPr/>
          <p:nvPr/>
        </p:nvSpPr>
        <p:spPr>
          <a:xfrm>
            <a:off x="2792895" y="3613036"/>
            <a:ext cx="215679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DFA1921A-93F5-F76D-CE24-935F2A7D0132}"/>
              </a:ext>
            </a:extLst>
          </p:cNvPr>
          <p:cNvSpPr/>
          <p:nvPr/>
        </p:nvSpPr>
        <p:spPr>
          <a:xfrm>
            <a:off x="2792895" y="5415332"/>
            <a:ext cx="215679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4688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A48F05-132E-78B3-4EEB-A4221D7E4A31}"/>
              </a:ext>
            </a:extLst>
          </p:cNvPr>
          <p:cNvSpPr>
            <a:spLocks noGrp="1"/>
          </p:cNvSpPr>
          <p:nvPr>
            <p:ph type="title"/>
          </p:nvPr>
        </p:nvSpPr>
        <p:spPr/>
        <p:txBody>
          <a:bodyPr/>
          <a:lstStyle/>
          <a:p>
            <a:r>
              <a:rPr lang="en-US"/>
              <a:t>Tip ands Tricks</a:t>
            </a:r>
          </a:p>
        </p:txBody>
      </p:sp>
      <p:pic>
        <p:nvPicPr>
          <p:cNvPr id="9" name="Content Placeholder 8">
            <a:extLst>
              <a:ext uri="{FF2B5EF4-FFF2-40B4-BE49-F238E27FC236}">
                <a16:creationId xmlns:a16="http://schemas.microsoft.com/office/drawing/2014/main" id="{0EBCE50B-A1D5-4E59-206A-4C6E551DCC1D}"/>
              </a:ext>
            </a:extLst>
          </p:cNvPr>
          <p:cNvPicPr>
            <a:picLocks noGrp="1" noChangeAspect="1"/>
          </p:cNvPicPr>
          <p:nvPr>
            <p:ph sz="half" idx="1"/>
          </p:nvPr>
        </p:nvPicPr>
        <p:blipFill>
          <a:blip r:embed="rId3"/>
          <a:stretch>
            <a:fillRect/>
          </a:stretch>
        </p:blipFill>
        <p:spPr>
          <a:xfrm>
            <a:off x="484911" y="229412"/>
            <a:ext cx="11277599" cy="6628588"/>
          </a:xfrm>
        </p:spPr>
      </p:pic>
      <p:sp>
        <p:nvSpPr>
          <p:cNvPr id="2" name="Rectangle: Rounded Corners 1">
            <a:extLst>
              <a:ext uri="{FF2B5EF4-FFF2-40B4-BE49-F238E27FC236}">
                <a16:creationId xmlns:a16="http://schemas.microsoft.com/office/drawing/2014/main" id="{757CA35C-E2DE-EFA3-1A85-E0185EF8C555}"/>
              </a:ext>
            </a:extLst>
          </p:cNvPr>
          <p:cNvSpPr/>
          <p:nvPr/>
        </p:nvSpPr>
        <p:spPr>
          <a:xfrm>
            <a:off x="9163878" y="4129871"/>
            <a:ext cx="215679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2F9D6828-3036-4F6E-7C79-21B65E6D7BA9}"/>
              </a:ext>
            </a:extLst>
          </p:cNvPr>
          <p:cNvSpPr/>
          <p:nvPr/>
        </p:nvSpPr>
        <p:spPr>
          <a:xfrm>
            <a:off x="4890051" y="4656645"/>
            <a:ext cx="215679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8FBCDBC-88B3-CEB6-F223-45555BF9212F}"/>
              </a:ext>
            </a:extLst>
          </p:cNvPr>
          <p:cNvSpPr/>
          <p:nvPr/>
        </p:nvSpPr>
        <p:spPr>
          <a:xfrm>
            <a:off x="6993231" y="4129871"/>
            <a:ext cx="2156792" cy="440872"/>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5367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373E5-C898-0F76-B2A9-7E6E66E2577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F3DB1E2-9399-C12A-2D86-AC4D7ECBEBD1}"/>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ADE95E3C-4E90-7F35-A895-D365D22C0E65}"/>
              </a:ext>
            </a:extLst>
          </p:cNvPr>
          <p:cNvSpPr>
            <a:spLocks noGrp="1"/>
          </p:cNvSpPr>
          <p:nvPr>
            <p:ph type="tbl" sz="quarter" idx="10"/>
          </p:nvPr>
        </p:nvSpPr>
        <p:spPr/>
      </p:sp>
      <p:pic>
        <p:nvPicPr>
          <p:cNvPr id="6" name="Picture 5">
            <a:extLst>
              <a:ext uri="{FF2B5EF4-FFF2-40B4-BE49-F238E27FC236}">
                <a16:creationId xmlns:a16="http://schemas.microsoft.com/office/drawing/2014/main" id="{D2C9B6FE-E482-4AEA-2E41-F03CA2A989CA}"/>
              </a:ext>
            </a:extLst>
          </p:cNvPr>
          <p:cNvPicPr>
            <a:picLocks noChangeAspect="1"/>
          </p:cNvPicPr>
          <p:nvPr/>
        </p:nvPicPr>
        <p:blipFill>
          <a:blip r:embed="rId3"/>
          <a:stretch>
            <a:fillRect/>
          </a:stretch>
        </p:blipFill>
        <p:spPr>
          <a:xfrm>
            <a:off x="22464" y="0"/>
            <a:ext cx="12147071" cy="6858000"/>
          </a:xfrm>
          <a:prstGeom prst="rect">
            <a:avLst/>
          </a:prstGeom>
        </p:spPr>
      </p:pic>
      <p:sp>
        <p:nvSpPr>
          <p:cNvPr id="5" name="Rectangle: Rounded Corners 4">
            <a:extLst>
              <a:ext uri="{FF2B5EF4-FFF2-40B4-BE49-F238E27FC236}">
                <a16:creationId xmlns:a16="http://schemas.microsoft.com/office/drawing/2014/main" id="{1E0C8867-EDCB-7DE6-42E4-5877E48A735A}"/>
              </a:ext>
            </a:extLst>
          </p:cNvPr>
          <p:cNvSpPr/>
          <p:nvPr/>
        </p:nvSpPr>
        <p:spPr>
          <a:xfrm>
            <a:off x="2057399" y="1507876"/>
            <a:ext cx="4333461" cy="708549"/>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150AA814-787F-19FC-EB3E-26A51A5CF11F}"/>
              </a:ext>
            </a:extLst>
          </p:cNvPr>
          <p:cNvSpPr/>
          <p:nvPr/>
        </p:nvSpPr>
        <p:spPr>
          <a:xfrm>
            <a:off x="4154553" y="3811816"/>
            <a:ext cx="1103247" cy="2089189"/>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9754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CC9D4-B0F0-91A6-7783-8815F1187E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27DB71-30D0-8A02-AD5D-1E8DE7D066D8}"/>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4F732CFF-F423-EF17-E084-735DADDFA106}"/>
              </a:ext>
            </a:extLst>
          </p:cNvPr>
          <p:cNvSpPr>
            <a:spLocks noGrp="1"/>
          </p:cNvSpPr>
          <p:nvPr>
            <p:ph type="tbl" sz="quarter" idx="10"/>
          </p:nvPr>
        </p:nvSpPr>
        <p:spPr/>
      </p:sp>
      <p:pic>
        <p:nvPicPr>
          <p:cNvPr id="6" name="Picture 5">
            <a:extLst>
              <a:ext uri="{FF2B5EF4-FFF2-40B4-BE49-F238E27FC236}">
                <a16:creationId xmlns:a16="http://schemas.microsoft.com/office/drawing/2014/main" id="{9EC79751-AE49-F399-BAD5-7DFF0A875EDA}"/>
              </a:ext>
            </a:extLst>
          </p:cNvPr>
          <p:cNvPicPr>
            <a:picLocks noChangeAspect="1"/>
          </p:cNvPicPr>
          <p:nvPr/>
        </p:nvPicPr>
        <p:blipFill>
          <a:blip r:embed="rId3"/>
          <a:stretch>
            <a:fillRect/>
          </a:stretch>
        </p:blipFill>
        <p:spPr>
          <a:xfrm>
            <a:off x="57105" y="0"/>
            <a:ext cx="12077789" cy="6858000"/>
          </a:xfrm>
          <a:prstGeom prst="rect">
            <a:avLst/>
          </a:prstGeom>
        </p:spPr>
      </p:pic>
      <p:sp>
        <p:nvSpPr>
          <p:cNvPr id="5" name="Rectangle: Rounded Corners 4">
            <a:extLst>
              <a:ext uri="{FF2B5EF4-FFF2-40B4-BE49-F238E27FC236}">
                <a16:creationId xmlns:a16="http://schemas.microsoft.com/office/drawing/2014/main" id="{1A4AB5EE-DE0C-A928-638D-4FE65F497280}"/>
              </a:ext>
            </a:extLst>
          </p:cNvPr>
          <p:cNvSpPr/>
          <p:nvPr/>
        </p:nvSpPr>
        <p:spPr>
          <a:xfrm>
            <a:off x="1812442" y="4418105"/>
            <a:ext cx="3763410" cy="670730"/>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C1353B33-D610-4683-0E49-B88DFE980DE7}"/>
              </a:ext>
            </a:extLst>
          </p:cNvPr>
          <p:cNvSpPr/>
          <p:nvPr/>
        </p:nvSpPr>
        <p:spPr>
          <a:xfrm>
            <a:off x="4784834" y="1426043"/>
            <a:ext cx="441436" cy="442171"/>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79553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FACBA-A241-9E27-1870-436C7B64D784}"/>
              </a:ext>
            </a:extLst>
          </p:cNvPr>
          <p:cNvSpPr>
            <a:spLocks noGrp="1"/>
          </p:cNvSpPr>
          <p:nvPr>
            <p:ph type="title"/>
          </p:nvPr>
        </p:nvSpPr>
        <p:spPr/>
        <p:txBody>
          <a:bodyPr/>
          <a:lstStyle/>
          <a:p>
            <a:endParaRPr lang="en-US"/>
          </a:p>
        </p:txBody>
      </p:sp>
      <p:pic>
        <p:nvPicPr>
          <p:cNvPr id="6" name="Picture 5">
            <a:extLst>
              <a:ext uri="{FF2B5EF4-FFF2-40B4-BE49-F238E27FC236}">
                <a16:creationId xmlns:a16="http://schemas.microsoft.com/office/drawing/2014/main" id="{2D2B7A5B-6AEF-DBED-AF61-5320D694AB5B}"/>
              </a:ext>
            </a:extLst>
          </p:cNvPr>
          <p:cNvPicPr>
            <a:picLocks noChangeAspect="1"/>
          </p:cNvPicPr>
          <p:nvPr/>
        </p:nvPicPr>
        <p:blipFill>
          <a:blip r:embed="rId3"/>
          <a:stretch>
            <a:fillRect/>
          </a:stretch>
        </p:blipFill>
        <p:spPr>
          <a:xfrm>
            <a:off x="457200" y="1102128"/>
            <a:ext cx="11277600" cy="1625684"/>
          </a:xfrm>
          <a:prstGeom prst="rect">
            <a:avLst/>
          </a:prstGeom>
        </p:spPr>
      </p:pic>
      <p:pic>
        <p:nvPicPr>
          <p:cNvPr id="8" name="Picture 7">
            <a:extLst>
              <a:ext uri="{FF2B5EF4-FFF2-40B4-BE49-F238E27FC236}">
                <a16:creationId xmlns:a16="http://schemas.microsoft.com/office/drawing/2014/main" id="{556F67A4-CA94-498C-C2E2-AEDE3B3AF197}"/>
              </a:ext>
            </a:extLst>
          </p:cNvPr>
          <p:cNvPicPr>
            <a:picLocks noChangeAspect="1"/>
          </p:cNvPicPr>
          <p:nvPr/>
        </p:nvPicPr>
        <p:blipFill>
          <a:blip r:embed="rId4"/>
          <a:stretch>
            <a:fillRect/>
          </a:stretch>
        </p:blipFill>
        <p:spPr>
          <a:xfrm>
            <a:off x="457200" y="2748806"/>
            <a:ext cx="11307081" cy="2444876"/>
          </a:xfrm>
          <a:prstGeom prst="rect">
            <a:avLst/>
          </a:prstGeom>
        </p:spPr>
      </p:pic>
      <p:sp>
        <p:nvSpPr>
          <p:cNvPr id="12" name="Rectangle: Rounded Corners 11">
            <a:extLst>
              <a:ext uri="{FF2B5EF4-FFF2-40B4-BE49-F238E27FC236}">
                <a16:creationId xmlns:a16="http://schemas.microsoft.com/office/drawing/2014/main" id="{6C39DA99-81CD-6884-66F1-90BAF1214B61}"/>
              </a:ext>
            </a:extLst>
          </p:cNvPr>
          <p:cNvSpPr/>
          <p:nvPr/>
        </p:nvSpPr>
        <p:spPr>
          <a:xfrm>
            <a:off x="6294990" y="1217171"/>
            <a:ext cx="2819193" cy="379467"/>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9427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A4A88-87EF-C744-A6E9-B18BC615A014}"/>
              </a:ext>
            </a:extLst>
          </p:cNvPr>
          <p:cNvSpPr>
            <a:spLocks noGrp="1"/>
          </p:cNvSpPr>
          <p:nvPr>
            <p:ph type="title"/>
          </p:nvPr>
        </p:nvSpPr>
        <p:spPr/>
        <p:txBody>
          <a:bodyPr/>
          <a:lstStyle/>
          <a:p>
            <a:r>
              <a:rPr lang="en-US"/>
              <a:t>Microsoft Confidential</a:t>
            </a:r>
          </a:p>
        </p:txBody>
      </p:sp>
      <p:sp>
        <p:nvSpPr>
          <p:cNvPr id="6" name="Title 1">
            <a:extLst>
              <a:ext uri="{FF2B5EF4-FFF2-40B4-BE49-F238E27FC236}">
                <a16:creationId xmlns:a16="http://schemas.microsoft.com/office/drawing/2014/main" id="{037DB56B-357C-4DC9-8785-D847E2B67395}"/>
              </a:ext>
            </a:extLst>
          </p:cNvPr>
          <p:cNvSpPr txBox="1">
            <a:spLocks/>
          </p:cNvSpPr>
          <p:nvPr/>
        </p:nvSpPr>
        <p:spPr>
          <a:xfrm>
            <a:off x="457200" y="2451193"/>
            <a:ext cx="4153989" cy="7270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a:lnSpc>
                <a:spcPct val="120000"/>
              </a:lnSpc>
            </a:pPr>
            <a:r>
              <a:rPr lang="en-US" sz="1200" b="0" i="0">
                <a:latin typeface="Segoe UI" panose="020B0502040204020203" pitchFamily="34" charset="0"/>
                <a:cs typeface="Segoe UI" panose="020B0502040204020203" pitchFamily="34" charset="0"/>
              </a:rPr>
              <a:t>Please note, all the content you hear today is considered under NDA unless otherwise stated by the presenters. Please do not blog, tweet, or share any content publicly. </a:t>
            </a:r>
          </a:p>
        </p:txBody>
      </p:sp>
      <p:sp>
        <p:nvSpPr>
          <p:cNvPr id="7" name="Title 1">
            <a:extLst>
              <a:ext uri="{FF2B5EF4-FFF2-40B4-BE49-F238E27FC236}">
                <a16:creationId xmlns:a16="http://schemas.microsoft.com/office/drawing/2014/main" id="{F630A97B-9704-48DF-8148-B62947D5F129}"/>
              </a:ext>
            </a:extLst>
          </p:cNvPr>
          <p:cNvSpPr txBox="1">
            <a:spLocks/>
          </p:cNvSpPr>
          <p:nvPr/>
        </p:nvSpPr>
        <p:spPr>
          <a:xfrm>
            <a:off x="457200" y="3608654"/>
            <a:ext cx="4245429" cy="10566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a:lnSpc>
                <a:spcPct val="120000"/>
              </a:lnSpc>
            </a:pPr>
            <a:r>
              <a:rPr lang="en-US" sz="1200" b="0" i="0">
                <a:latin typeface="Segoe UI" panose="020B0502040204020203" pitchFamily="34" charset="0"/>
                <a:cs typeface="Segoe UI" panose="020B0502040204020203" pitchFamily="34" charset="0"/>
              </a:rPr>
              <a:t>If you have any questions as to whether content can be shared, please ask the presenters. We encourage you to use the meeting chat at any time to ask questions regarding content or to request support. </a:t>
            </a:r>
          </a:p>
        </p:txBody>
      </p:sp>
      <p:sp>
        <p:nvSpPr>
          <p:cNvPr id="8" name="Title 1">
            <a:extLst>
              <a:ext uri="{FF2B5EF4-FFF2-40B4-BE49-F238E27FC236}">
                <a16:creationId xmlns:a16="http://schemas.microsoft.com/office/drawing/2014/main" id="{0196D617-512E-40CF-955E-B9612EC55F7A}"/>
              </a:ext>
            </a:extLst>
          </p:cNvPr>
          <p:cNvSpPr txBox="1">
            <a:spLocks/>
          </p:cNvSpPr>
          <p:nvPr/>
        </p:nvSpPr>
        <p:spPr>
          <a:xfrm>
            <a:off x="457200" y="5096181"/>
            <a:ext cx="4598126" cy="56756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a:lnSpc>
                <a:spcPct val="120000"/>
              </a:lnSpc>
            </a:pPr>
            <a:r>
              <a:rPr lang="en-US" sz="1200" b="0" i="0">
                <a:latin typeface="Segoe UI" panose="020B0502040204020203" pitchFamily="34" charset="0"/>
                <a:cs typeface="Segoe UI" panose="020B0502040204020203" pitchFamily="34" charset="0"/>
              </a:rPr>
              <a:t>At the end of the session, don’t forget to respond the survey. We appreciate your feedback as we use this to improve future events.</a:t>
            </a:r>
          </a:p>
        </p:txBody>
      </p:sp>
      <p:pic>
        <p:nvPicPr>
          <p:cNvPr id="3" name="Picture 2" descr="No Phone">
            <a:extLst>
              <a:ext uri="{FF2B5EF4-FFF2-40B4-BE49-F238E27FC236}">
                <a16:creationId xmlns:a16="http://schemas.microsoft.com/office/drawing/2014/main" id="{A85F829E-7316-4154-9F9F-E913D34A28E6}"/>
              </a:ext>
            </a:extLst>
          </p:cNvPr>
          <p:cNvPicPr>
            <a:picLocks noChangeAspect="1"/>
          </p:cNvPicPr>
          <p:nvPr/>
        </p:nvPicPr>
        <p:blipFill>
          <a:blip r:embed="rId2"/>
          <a:stretch>
            <a:fillRect/>
          </a:stretch>
        </p:blipFill>
        <p:spPr>
          <a:xfrm>
            <a:off x="6410190" y="3525422"/>
            <a:ext cx="825500" cy="825500"/>
          </a:xfrm>
          <a:prstGeom prst="rect">
            <a:avLst/>
          </a:prstGeom>
        </p:spPr>
      </p:pic>
      <p:pic>
        <p:nvPicPr>
          <p:cNvPr id="4" name="Picture 3" descr="No Messaging">
            <a:extLst>
              <a:ext uri="{FF2B5EF4-FFF2-40B4-BE49-F238E27FC236}">
                <a16:creationId xmlns:a16="http://schemas.microsoft.com/office/drawing/2014/main" id="{4EB29E97-FC80-4384-A379-F798EAABFCA6}"/>
              </a:ext>
            </a:extLst>
          </p:cNvPr>
          <p:cNvPicPr>
            <a:picLocks noChangeAspect="1"/>
          </p:cNvPicPr>
          <p:nvPr/>
        </p:nvPicPr>
        <p:blipFill>
          <a:blip r:embed="rId3"/>
          <a:stretch>
            <a:fillRect/>
          </a:stretch>
        </p:blipFill>
        <p:spPr>
          <a:xfrm>
            <a:off x="7838619" y="3525422"/>
            <a:ext cx="825500" cy="825500"/>
          </a:xfrm>
          <a:prstGeom prst="rect">
            <a:avLst/>
          </a:prstGeom>
        </p:spPr>
      </p:pic>
      <p:pic>
        <p:nvPicPr>
          <p:cNvPr id="5" name="Picture 4" descr="No Camera">
            <a:extLst>
              <a:ext uri="{FF2B5EF4-FFF2-40B4-BE49-F238E27FC236}">
                <a16:creationId xmlns:a16="http://schemas.microsoft.com/office/drawing/2014/main" id="{C8335280-A06F-4AEA-90C7-FB37EA83D8F9}"/>
              </a:ext>
            </a:extLst>
          </p:cNvPr>
          <p:cNvPicPr>
            <a:picLocks noChangeAspect="1"/>
          </p:cNvPicPr>
          <p:nvPr/>
        </p:nvPicPr>
        <p:blipFill>
          <a:blip r:embed="rId4"/>
          <a:stretch>
            <a:fillRect/>
          </a:stretch>
        </p:blipFill>
        <p:spPr>
          <a:xfrm>
            <a:off x="9267048" y="3525422"/>
            <a:ext cx="825500" cy="825500"/>
          </a:xfrm>
          <a:prstGeom prst="rect">
            <a:avLst/>
          </a:prstGeom>
        </p:spPr>
      </p:pic>
      <p:sp>
        <p:nvSpPr>
          <p:cNvPr id="9" name="Rectangle 8">
            <a:extLst>
              <a:ext uri="{FF2B5EF4-FFF2-40B4-BE49-F238E27FC236}">
                <a16:creationId xmlns:a16="http://schemas.microsoft.com/office/drawing/2014/main" id="{B9228FB0-A929-4B0A-A409-3759B500533B}"/>
              </a:ext>
              <a:ext uri="{C183D7F6-B498-43B3-948B-1728B52AA6E4}">
                <adec:decorative xmlns:adec="http://schemas.microsoft.com/office/drawing/2017/decorative" val="1"/>
              </a:ext>
            </a:extLst>
          </p:cNvPr>
          <p:cNvSpPr/>
          <p:nvPr/>
        </p:nvSpPr>
        <p:spPr>
          <a:xfrm>
            <a:off x="544751" y="2355095"/>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661C5"/>
              </a:solidFill>
            </a:endParaRPr>
          </a:p>
        </p:txBody>
      </p:sp>
      <p:sp>
        <p:nvSpPr>
          <p:cNvPr id="10" name="Rectangle 9">
            <a:extLst>
              <a:ext uri="{FF2B5EF4-FFF2-40B4-BE49-F238E27FC236}">
                <a16:creationId xmlns:a16="http://schemas.microsoft.com/office/drawing/2014/main" id="{BD3CBDCE-3E62-4E2D-A5CB-0F9EEE79545A}"/>
              </a:ext>
              <a:ext uri="{C183D7F6-B498-43B3-948B-1728B52AA6E4}">
                <adec:decorative xmlns:adec="http://schemas.microsoft.com/office/drawing/2017/decorative" val="1"/>
              </a:ext>
            </a:extLst>
          </p:cNvPr>
          <p:cNvSpPr/>
          <p:nvPr/>
        </p:nvSpPr>
        <p:spPr>
          <a:xfrm>
            <a:off x="529428" y="3566017"/>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661C5"/>
              </a:solidFill>
            </a:endParaRPr>
          </a:p>
        </p:txBody>
      </p:sp>
      <p:sp>
        <p:nvSpPr>
          <p:cNvPr id="11" name="Rectangle 10">
            <a:extLst>
              <a:ext uri="{FF2B5EF4-FFF2-40B4-BE49-F238E27FC236}">
                <a16:creationId xmlns:a16="http://schemas.microsoft.com/office/drawing/2014/main" id="{4A8F920F-AFD5-4B30-ACFA-380D86C6FA6D}"/>
              </a:ext>
              <a:ext uri="{C183D7F6-B498-43B3-948B-1728B52AA6E4}">
                <adec:decorative xmlns:adec="http://schemas.microsoft.com/office/drawing/2017/decorative" val="1"/>
              </a:ext>
            </a:extLst>
          </p:cNvPr>
          <p:cNvSpPr/>
          <p:nvPr/>
        </p:nvSpPr>
        <p:spPr>
          <a:xfrm>
            <a:off x="529427" y="5037855"/>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661C5"/>
              </a:solidFill>
            </a:endParaRPr>
          </a:p>
        </p:txBody>
      </p:sp>
    </p:spTree>
    <p:extLst>
      <p:ext uri="{BB962C8B-B14F-4D97-AF65-F5344CB8AC3E}">
        <p14:creationId xmlns:p14="http://schemas.microsoft.com/office/powerpoint/2010/main" val="21079135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C72B2-211D-3DEF-A921-1EB3D64BCA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CE587C-D695-C600-EA8C-1CAEFA0064DC}"/>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C96A311D-1CBB-E55C-5D80-717143E0ACB6}"/>
              </a:ext>
            </a:extLst>
          </p:cNvPr>
          <p:cNvSpPr>
            <a:spLocks noGrp="1"/>
          </p:cNvSpPr>
          <p:nvPr>
            <p:ph type="tbl" sz="quarter" idx="10"/>
          </p:nvPr>
        </p:nvSpPr>
        <p:spPr/>
      </p:sp>
      <p:pic>
        <p:nvPicPr>
          <p:cNvPr id="6" name="Picture 5">
            <a:extLst>
              <a:ext uri="{FF2B5EF4-FFF2-40B4-BE49-F238E27FC236}">
                <a16:creationId xmlns:a16="http://schemas.microsoft.com/office/drawing/2014/main" id="{9E6ED8FC-1830-FD9F-5071-EF17241D6BA2}"/>
              </a:ext>
            </a:extLst>
          </p:cNvPr>
          <p:cNvPicPr>
            <a:picLocks noChangeAspect="1"/>
          </p:cNvPicPr>
          <p:nvPr/>
        </p:nvPicPr>
        <p:blipFill>
          <a:blip r:embed="rId3"/>
          <a:stretch>
            <a:fillRect/>
          </a:stretch>
        </p:blipFill>
        <p:spPr>
          <a:xfrm>
            <a:off x="27235" y="0"/>
            <a:ext cx="12137529" cy="6858000"/>
          </a:xfrm>
          <a:prstGeom prst="rect">
            <a:avLst/>
          </a:prstGeom>
        </p:spPr>
      </p:pic>
    </p:spTree>
    <p:extLst>
      <p:ext uri="{BB962C8B-B14F-4D97-AF65-F5344CB8AC3E}">
        <p14:creationId xmlns:p14="http://schemas.microsoft.com/office/powerpoint/2010/main" val="2380732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36660-D8D0-6610-B632-F57ADE31E96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506050-E23F-CB02-4C7E-FE5E097E0210}"/>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82C92C15-8810-4B1C-C490-2C72E1A6ADEA}"/>
              </a:ext>
            </a:extLst>
          </p:cNvPr>
          <p:cNvSpPr>
            <a:spLocks noGrp="1"/>
          </p:cNvSpPr>
          <p:nvPr>
            <p:ph type="tbl" sz="quarter" idx="10"/>
          </p:nvPr>
        </p:nvSpPr>
        <p:spPr/>
      </p:sp>
      <p:pic>
        <p:nvPicPr>
          <p:cNvPr id="10" name="Picture 9">
            <a:extLst>
              <a:ext uri="{FF2B5EF4-FFF2-40B4-BE49-F238E27FC236}">
                <a16:creationId xmlns:a16="http://schemas.microsoft.com/office/drawing/2014/main" id="{A4CFCE61-1D62-B24C-26C6-BD047A328A88}"/>
              </a:ext>
            </a:extLst>
          </p:cNvPr>
          <p:cNvPicPr>
            <a:picLocks noChangeAspect="1"/>
          </p:cNvPicPr>
          <p:nvPr/>
        </p:nvPicPr>
        <p:blipFill>
          <a:blip r:embed="rId3"/>
          <a:stretch>
            <a:fillRect/>
          </a:stretch>
        </p:blipFill>
        <p:spPr>
          <a:xfrm>
            <a:off x="6045" y="1155262"/>
            <a:ext cx="12179926" cy="5835950"/>
          </a:xfrm>
          <a:prstGeom prst="rect">
            <a:avLst/>
          </a:prstGeom>
        </p:spPr>
      </p:pic>
      <p:sp>
        <p:nvSpPr>
          <p:cNvPr id="5" name="Oval 4">
            <a:extLst>
              <a:ext uri="{FF2B5EF4-FFF2-40B4-BE49-F238E27FC236}">
                <a16:creationId xmlns:a16="http://schemas.microsoft.com/office/drawing/2014/main" id="{C872C541-EB48-81B0-480D-F958E39BCE92}"/>
              </a:ext>
            </a:extLst>
          </p:cNvPr>
          <p:cNvSpPr/>
          <p:nvPr/>
        </p:nvSpPr>
        <p:spPr>
          <a:xfrm>
            <a:off x="5689600" y="4396509"/>
            <a:ext cx="92364" cy="7389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D6AD10-52AD-8FAE-D28B-D853A8293D3C}"/>
              </a:ext>
            </a:extLst>
          </p:cNvPr>
          <p:cNvPicPr>
            <a:picLocks noChangeAspect="1"/>
          </p:cNvPicPr>
          <p:nvPr/>
        </p:nvPicPr>
        <p:blipFill>
          <a:blip r:embed="rId4"/>
          <a:stretch>
            <a:fillRect/>
          </a:stretch>
        </p:blipFill>
        <p:spPr>
          <a:xfrm>
            <a:off x="6786215" y="4083460"/>
            <a:ext cx="137460" cy="113202"/>
          </a:xfrm>
          <a:prstGeom prst="rect">
            <a:avLst/>
          </a:prstGeom>
        </p:spPr>
      </p:pic>
    </p:spTree>
    <p:extLst>
      <p:ext uri="{BB962C8B-B14F-4D97-AF65-F5344CB8AC3E}">
        <p14:creationId xmlns:p14="http://schemas.microsoft.com/office/powerpoint/2010/main" val="3712482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EED3D-7D66-F341-494A-262DD23B8DC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90F4C5B-38A1-2E76-0583-A4DE0F28E03E}"/>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4FB19E63-FAFA-B168-C415-6A1810FF70F0}"/>
              </a:ext>
            </a:extLst>
          </p:cNvPr>
          <p:cNvSpPr>
            <a:spLocks noGrp="1"/>
          </p:cNvSpPr>
          <p:nvPr>
            <p:ph type="tbl" sz="quarter" idx="10"/>
          </p:nvPr>
        </p:nvSpPr>
        <p:spPr/>
      </p:sp>
      <p:sp>
        <p:nvSpPr>
          <p:cNvPr id="5" name="Rectangle: Rounded Corners 4">
            <a:extLst>
              <a:ext uri="{FF2B5EF4-FFF2-40B4-BE49-F238E27FC236}">
                <a16:creationId xmlns:a16="http://schemas.microsoft.com/office/drawing/2014/main" id="{B25942CA-16F4-BBE4-DE9B-9FBEA9C23F97}"/>
              </a:ext>
            </a:extLst>
          </p:cNvPr>
          <p:cNvSpPr/>
          <p:nvPr/>
        </p:nvSpPr>
        <p:spPr>
          <a:xfrm>
            <a:off x="8686796" y="1823990"/>
            <a:ext cx="1103247" cy="2089189"/>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D28D3D5-6187-7566-6F30-4314114067BC}"/>
              </a:ext>
            </a:extLst>
          </p:cNvPr>
          <p:cNvPicPr>
            <a:picLocks noChangeAspect="1"/>
          </p:cNvPicPr>
          <p:nvPr/>
        </p:nvPicPr>
        <p:blipFill>
          <a:blip r:embed="rId3"/>
          <a:stretch>
            <a:fillRect/>
          </a:stretch>
        </p:blipFill>
        <p:spPr>
          <a:xfrm>
            <a:off x="435106" y="0"/>
            <a:ext cx="11398306" cy="6858000"/>
          </a:xfrm>
          <a:prstGeom prst="rect">
            <a:avLst/>
          </a:prstGeom>
        </p:spPr>
      </p:pic>
      <p:sp>
        <p:nvSpPr>
          <p:cNvPr id="10" name="Rectangle: Rounded Corners 9">
            <a:extLst>
              <a:ext uri="{FF2B5EF4-FFF2-40B4-BE49-F238E27FC236}">
                <a16:creationId xmlns:a16="http://schemas.microsoft.com/office/drawing/2014/main" id="{CA9D797C-4E3D-DAB1-D368-018CB8C5070D}"/>
              </a:ext>
            </a:extLst>
          </p:cNvPr>
          <p:cNvSpPr/>
          <p:nvPr/>
        </p:nvSpPr>
        <p:spPr>
          <a:xfrm>
            <a:off x="9509760" y="758655"/>
            <a:ext cx="1103247" cy="2670345"/>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96F49E2-6792-E7CC-CD3D-675EE3B56B3F}"/>
              </a:ext>
            </a:extLst>
          </p:cNvPr>
          <p:cNvSpPr/>
          <p:nvPr/>
        </p:nvSpPr>
        <p:spPr>
          <a:xfrm>
            <a:off x="7089290" y="4229138"/>
            <a:ext cx="2151530" cy="2628861"/>
          </a:xfrm>
          <a:prstGeom prst="roundRect">
            <a:avLst/>
          </a:prstGeom>
          <a:noFill/>
          <a:ln w="412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89605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366A-AA85-2A38-1897-A8672D871B1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C835C6-B408-1FAB-B21C-65BBFA1A3401}"/>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294F449B-DA54-76DF-50EA-CE6314D3A5E4}"/>
              </a:ext>
            </a:extLst>
          </p:cNvPr>
          <p:cNvSpPr>
            <a:spLocks noGrp="1"/>
          </p:cNvSpPr>
          <p:nvPr>
            <p:ph type="tbl" sz="quarter" idx="10"/>
          </p:nvPr>
        </p:nvSpPr>
        <p:spPr/>
      </p:sp>
      <p:pic>
        <p:nvPicPr>
          <p:cNvPr id="7" name="Picture 6">
            <a:extLst>
              <a:ext uri="{FF2B5EF4-FFF2-40B4-BE49-F238E27FC236}">
                <a16:creationId xmlns:a16="http://schemas.microsoft.com/office/drawing/2014/main" id="{EC106B7D-06C1-B453-D96C-4B5BF842F864}"/>
              </a:ext>
            </a:extLst>
          </p:cNvPr>
          <p:cNvPicPr>
            <a:picLocks noChangeAspect="1"/>
          </p:cNvPicPr>
          <p:nvPr/>
        </p:nvPicPr>
        <p:blipFill>
          <a:blip r:embed="rId3"/>
          <a:stretch>
            <a:fillRect/>
          </a:stretch>
        </p:blipFill>
        <p:spPr>
          <a:xfrm>
            <a:off x="0" y="1105343"/>
            <a:ext cx="12192000" cy="5895199"/>
          </a:xfrm>
          <a:prstGeom prst="rect">
            <a:avLst/>
          </a:prstGeom>
        </p:spPr>
      </p:pic>
    </p:spTree>
    <p:extLst>
      <p:ext uri="{BB962C8B-B14F-4D97-AF65-F5344CB8AC3E}">
        <p14:creationId xmlns:p14="http://schemas.microsoft.com/office/powerpoint/2010/main" val="853017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00C56-E0BC-54DD-331C-C49D87A71B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5FD2473-EE1E-9829-E6B5-76ABCCE4C5CC}"/>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E27D783C-86E4-8CB8-50EC-8481694575DA}"/>
              </a:ext>
            </a:extLst>
          </p:cNvPr>
          <p:cNvSpPr>
            <a:spLocks noGrp="1"/>
          </p:cNvSpPr>
          <p:nvPr>
            <p:ph type="tbl" sz="quarter" idx="10"/>
          </p:nvPr>
        </p:nvSpPr>
        <p:spPr/>
      </p:sp>
      <p:pic>
        <p:nvPicPr>
          <p:cNvPr id="7" name="Picture 6">
            <a:extLst>
              <a:ext uri="{FF2B5EF4-FFF2-40B4-BE49-F238E27FC236}">
                <a16:creationId xmlns:a16="http://schemas.microsoft.com/office/drawing/2014/main" id="{9DBDB2B9-0623-3A41-45E6-2EC2DC845833}"/>
              </a:ext>
            </a:extLst>
          </p:cNvPr>
          <p:cNvPicPr>
            <a:picLocks noChangeAspect="1"/>
          </p:cNvPicPr>
          <p:nvPr/>
        </p:nvPicPr>
        <p:blipFill>
          <a:blip r:embed="rId3"/>
          <a:stretch>
            <a:fillRect/>
          </a:stretch>
        </p:blipFill>
        <p:spPr>
          <a:xfrm>
            <a:off x="0" y="1113214"/>
            <a:ext cx="12192000" cy="5352132"/>
          </a:xfrm>
          <a:prstGeom prst="rect">
            <a:avLst/>
          </a:prstGeom>
        </p:spPr>
      </p:pic>
    </p:spTree>
    <p:extLst>
      <p:ext uri="{BB962C8B-B14F-4D97-AF65-F5344CB8AC3E}">
        <p14:creationId xmlns:p14="http://schemas.microsoft.com/office/powerpoint/2010/main" val="21749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39EA4-A7B8-F654-471B-74953A46E27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976C77-4E59-F16B-FD83-07559E303AF2}"/>
              </a:ext>
            </a:extLst>
          </p:cNvPr>
          <p:cNvSpPr>
            <a:spLocks noGrp="1"/>
          </p:cNvSpPr>
          <p:nvPr>
            <p:ph sz="half" idx="1"/>
          </p:nvPr>
        </p:nvSpPr>
        <p:spPr/>
        <p:txBody>
          <a:bodyPr/>
          <a:lstStyle/>
          <a:p>
            <a:endParaRPr lang="en-US"/>
          </a:p>
        </p:txBody>
      </p:sp>
      <p:sp>
        <p:nvSpPr>
          <p:cNvPr id="4" name="Table Placeholder 3">
            <a:extLst>
              <a:ext uri="{FF2B5EF4-FFF2-40B4-BE49-F238E27FC236}">
                <a16:creationId xmlns:a16="http://schemas.microsoft.com/office/drawing/2014/main" id="{C2C12315-C362-0D25-42CC-891FC382E89C}"/>
              </a:ext>
            </a:extLst>
          </p:cNvPr>
          <p:cNvSpPr>
            <a:spLocks noGrp="1"/>
          </p:cNvSpPr>
          <p:nvPr>
            <p:ph type="tbl" sz="quarter" idx="10"/>
          </p:nvPr>
        </p:nvSpPr>
        <p:spPr/>
      </p:sp>
      <p:pic>
        <p:nvPicPr>
          <p:cNvPr id="7" name="Picture 6">
            <a:extLst>
              <a:ext uri="{FF2B5EF4-FFF2-40B4-BE49-F238E27FC236}">
                <a16:creationId xmlns:a16="http://schemas.microsoft.com/office/drawing/2014/main" id="{3C68FADF-85AA-431F-7CFE-012A72C16B31}"/>
              </a:ext>
            </a:extLst>
          </p:cNvPr>
          <p:cNvPicPr>
            <a:picLocks noChangeAspect="1"/>
          </p:cNvPicPr>
          <p:nvPr/>
        </p:nvPicPr>
        <p:blipFill>
          <a:blip r:embed="rId3"/>
          <a:stretch>
            <a:fillRect/>
          </a:stretch>
        </p:blipFill>
        <p:spPr>
          <a:xfrm>
            <a:off x="0" y="804932"/>
            <a:ext cx="12192000" cy="6194813"/>
          </a:xfrm>
          <a:prstGeom prst="rect">
            <a:avLst/>
          </a:prstGeom>
        </p:spPr>
      </p:pic>
    </p:spTree>
    <p:extLst>
      <p:ext uri="{BB962C8B-B14F-4D97-AF65-F5344CB8AC3E}">
        <p14:creationId xmlns:p14="http://schemas.microsoft.com/office/powerpoint/2010/main" val="5538492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A48F05-132E-78B3-4EEB-A4221D7E4A31}"/>
              </a:ext>
            </a:extLst>
          </p:cNvPr>
          <p:cNvSpPr>
            <a:spLocks noGrp="1"/>
          </p:cNvSpPr>
          <p:nvPr>
            <p:ph type="title"/>
          </p:nvPr>
        </p:nvSpPr>
        <p:spPr/>
        <p:txBody>
          <a:bodyPr/>
          <a:lstStyle/>
          <a:p>
            <a:pPr algn="l" rtl="0" fontAlgn="base">
              <a:lnSpc>
                <a:spcPct val="150000"/>
              </a:lnSpc>
            </a:pPr>
            <a:r>
              <a:rPr lang="en-US" b="0" i="0">
                <a:solidFill>
                  <a:srgbClr val="000000"/>
                </a:solidFill>
                <a:effectLst/>
              </a:rPr>
              <a:t>Lessons learned​ in Log Analytics and KQL</a:t>
            </a:r>
          </a:p>
        </p:txBody>
      </p:sp>
      <p:sp>
        <p:nvSpPr>
          <p:cNvPr id="6" name="Content Placeholder 5">
            <a:extLst>
              <a:ext uri="{FF2B5EF4-FFF2-40B4-BE49-F238E27FC236}">
                <a16:creationId xmlns:a16="http://schemas.microsoft.com/office/drawing/2014/main" id="{AE7013FC-4558-18E2-F5B7-0324B30836AB}"/>
              </a:ext>
            </a:extLst>
          </p:cNvPr>
          <p:cNvSpPr>
            <a:spLocks noGrp="1"/>
          </p:cNvSpPr>
          <p:nvPr>
            <p:ph type="body" idx="1"/>
          </p:nvPr>
        </p:nvSpPr>
        <p:spPr/>
        <p:txBody>
          <a:bodyPr/>
          <a:lstStyle/>
          <a:p>
            <a:endParaRPr lang="en-US"/>
          </a:p>
          <a:p>
            <a:endParaRPr lang="en-US"/>
          </a:p>
        </p:txBody>
      </p:sp>
    </p:spTree>
    <p:extLst>
      <p:ext uri="{BB962C8B-B14F-4D97-AF65-F5344CB8AC3E}">
        <p14:creationId xmlns:p14="http://schemas.microsoft.com/office/powerpoint/2010/main" val="35772389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12188-33CD-5E6C-BD56-FBAE40FA5C04}"/>
              </a:ext>
            </a:extLst>
          </p:cNvPr>
          <p:cNvSpPr>
            <a:spLocks noGrp="1"/>
          </p:cNvSpPr>
          <p:nvPr>
            <p:ph type="title"/>
          </p:nvPr>
        </p:nvSpPr>
        <p:spPr/>
        <p:txBody>
          <a:bodyPr/>
          <a:lstStyle/>
          <a:p>
            <a:r>
              <a:rPr lang="en-US"/>
              <a:t>Percentages</a:t>
            </a:r>
          </a:p>
        </p:txBody>
      </p:sp>
      <p:sp>
        <p:nvSpPr>
          <p:cNvPr id="5" name="Text Placeholder 4">
            <a:extLst>
              <a:ext uri="{FF2B5EF4-FFF2-40B4-BE49-F238E27FC236}">
                <a16:creationId xmlns:a16="http://schemas.microsoft.com/office/drawing/2014/main" id="{3F82D867-3151-B813-F6E6-D045A6B0FF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3173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292CB11-19B2-C1F6-9B13-7E2B4CA6795F}"/>
              </a:ext>
            </a:extLst>
          </p:cNvPr>
          <p:cNvSpPr>
            <a:spLocks noGrp="1"/>
          </p:cNvSpPr>
          <p:nvPr>
            <p:ph type="title"/>
          </p:nvPr>
        </p:nvSpPr>
        <p:spPr/>
        <p:txBody>
          <a:bodyPr/>
          <a:lstStyle/>
          <a:p>
            <a:r>
              <a:rPr lang="en-US"/>
              <a:t>Laying out your workbook</a:t>
            </a:r>
          </a:p>
        </p:txBody>
      </p:sp>
      <p:pic>
        <p:nvPicPr>
          <p:cNvPr id="7" name="Picture 6">
            <a:extLst>
              <a:ext uri="{FF2B5EF4-FFF2-40B4-BE49-F238E27FC236}">
                <a16:creationId xmlns:a16="http://schemas.microsoft.com/office/drawing/2014/main" id="{7E6695C5-E668-9ED3-8713-3D355DB9003C}"/>
              </a:ext>
            </a:extLst>
          </p:cNvPr>
          <p:cNvPicPr>
            <a:picLocks noChangeAspect="1"/>
          </p:cNvPicPr>
          <p:nvPr/>
        </p:nvPicPr>
        <p:blipFill>
          <a:blip r:embed="rId2"/>
          <a:stretch>
            <a:fillRect/>
          </a:stretch>
        </p:blipFill>
        <p:spPr>
          <a:xfrm>
            <a:off x="485877" y="2052370"/>
            <a:ext cx="11248923" cy="3402321"/>
          </a:xfrm>
          <a:prstGeom prst="rect">
            <a:avLst/>
          </a:prstGeom>
        </p:spPr>
      </p:pic>
      <p:pic>
        <p:nvPicPr>
          <p:cNvPr id="2" name="Picture 1">
            <a:extLst>
              <a:ext uri="{FF2B5EF4-FFF2-40B4-BE49-F238E27FC236}">
                <a16:creationId xmlns:a16="http://schemas.microsoft.com/office/drawing/2014/main" id="{4EE4D36A-D9B9-C3F6-5844-D157137B22CE}"/>
              </a:ext>
            </a:extLst>
          </p:cNvPr>
          <p:cNvPicPr>
            <a:picLocks noChangeAspect="1"/>
          </p:cNvPicPr>
          <p:nvPr/>
        </p:nvPicPr>
        <p:blipFill>
          <a:blip r:embed="rId3"/>
          <a:stretch>
            <a:fillRect/>
          </a:stretch>
        </p:blipFill>
        <p:spPr>
          <a:xfrm>
            <a:off x="530481" y="2619179"/>
            <a:ext cx="3528562" cy="2313305"/>
          </a:xfrm>
          <a:prstGeom prst="rect">
            <a:avLst/>
          </a:prstGeom>
        </p:spPr>
      </p:pic>
    </p:spTree>
    <p:extLst>
      <p:ext uri="{BB962C8B-B14F-4D97-AF65-F5344CB8AC3E}">
        <p14:creationId xmlns:p14="http://schemas.microsoft.com/office/powerpoint/2010/main" val="42636112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9789-0EEE-3DC5-8A43-2364D78AE6CC}"/>
              </a:ext>
            </a:extLst>
          </p:cNvPr>
          <p:cNvSpPr>
            <a:spLocks noGrp="1"/>
          </p:cNvSpPr>
          <p:nvPr>
            <p:ph type="title"/>
          </p:nvPr>
        </p:nvSpPr>
        <p:spPr/>
        <p:txBody>
          <a:bodyPr/>
          <a:lstStyle/>
          <a:p>
            <a:endParaRPr lang="en-US"/>
          </a:p>
        </p:txBody>
      </p:sp>
      <p:sp>
        <p:nvSpPr>
          <p:cNvPr id="5" name="Title 7">
            <a:extLst>
              <a:ext uri="{FF2B5EF4-FFF2-40B4-BE49-F238E27FC236}">
                <a16:creationId xmlns:a16="http://schemas.microsoft.com/office/drawing/2014/main" id="{D8648CF4-8C30-6CDF-1B1F-BF75E8C4B4FB}"/>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dirty="0"/>
              <a:t>Converting count to percentages</a:t>
            </a:r>
          </a:p>
        </p:txBody>
      </p:sp>
      <p:pic>
        <p:nvPicPr>
          <p:cNvPr id="7" name="Content Placeholder 13">
            <a:extLst>
              <a:ext uri="{FF2B5EF4-FFF2-40B4-BE49-F238E27FC236}">
                <a16:creationId xmlns:a16="http://schemas.microsoft.com/office/drawing/2014/main" id="{F597B0F1-B633-8951-B212-360E0F16694E}"/>
              </a:ext>
            </a:extLst>
          </p:cNvPr>
          <p:cNvPicPr>
            <a:picLocks noChangeAspect="1"/>
          </p:cNvPicPr>
          <p:nvPr/>
        </p:nvPicPr>
        <p:blipFill>
          <a:blip r:embed="rId2"/>
          <a:stretch>
            <a:fillRect/>
          </a:stretch>
        </p:blipFill>
        <p:spPr>
          <a:xfrm>
            <a:off x="6183370" y="2896690"/>
            <a:ext cx="4684143" cy="3600621"/>
          </a:xfrm>
          <a:prstGeom prst="rect">
            <a:avLst/>
          </a:prstGeom>
        </p:spPr>
      </p:pic>
      <p:pic>
        <p:nvPicPr>
          <p:cNvPr id="6" name="Picture 5">
            <a:extLst>
              <a:ext uri="{FF2B5EF4-FFF2-40B4-BE49-F238E27FC236}">
                <a16:creationId xmlns:a16="http://schemas.microsoft.com/office/drawing/2014/main" id="{46ADC010-1159-870B-DA64-40FF0463DA6E}"/>
              </a:ext>
            </a:extLst>
          </p:cNvPr>
          <p:cNvPicPr>
            <a:picLocks noChangeAspect="1"/>
          </p:cNvPicPr>
          <p:nvPr/>
        </p:nvPicPr>
        <p:blipFill>
          <a:blip r:embed="rId3"/>
          <a:stretch>
            <a:fillRect/>
          </a:stretch>
        </p:blipFill>
        <p:spPr>
          <a:xfrm>
            <a:off x="1017917" y="1893551"/>
            <a:ext cx="4684143" cy="3070898"/>
          </a:xfrm>
          <a:prstGeom prst="rect">
            <a:avLst/>
          </a:prstGeom>
        </p:spPr>
      </p:pic>
      <p:sp>
        <p:nvSpPr>
          <p:cNvPr id="8" name="Arrow: Curved Left 7">
            <a:extLst>
              <a:ext uri="{FF2B5EF4-FFF2-40B4-BE49-F238E27FC236}">
                <a16:creationId xmlns:a16="http://schemas.microsoft.com/office/drawing/2014/main" id="{27AC352D-6EF6-C66F-9AA7-D07147D77C2F}"/>
              </a:ext>
            </a:extLst>
          </p:cNvPr>
          <p:cNvSpPr/>
          <p:nvPr/>
        </p:nvSpPr>
        <p:spPr>
          <a:xfrm rot="19241166">
            <a:off x="6187384" y="1616680"/>
            <a:ext cx="605115" cy="1144961"/>
          </a:xfrm>
          <a:prstGeom prst="curvedLeftArrow">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0744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3F42A-FE9E-4FB5-A711-4D3EDC5C9E39}"/>
              </a:ext>
            </a:extLst>
          </p:cNvPr>
          <p:cNvSpPr>
            <a:spLocks noGrp="1"/>
          </p:cNvSpPr>
          <p:nvPr>
            <p:ph type="title"/>
          </p:nvPr>
        </p:nvSpPr>
        <p:spPr/>
        <p:txBody>
          <a:bodyPr/>
          <a:lstStyle/>
          <a:p>
            <a:r>
              <a:rPr lang="en-US"/>
              <a:t>Inclusive Session Guidelines</a:t>
            </a:r>
          </a:p>
        </p:txBody>
      </p:sp>
      <p:sp>
        <p:nvSpPr>
          <p:cNvPr id="3" name="Title 1">
            <a:extLst>
              <a:ext uri="{FF2B5EF4-FFF2-40B4-BE49-F238E27FC236}">
                <a16:creationId xmlns:a16="http://schemas.microsoft.com/office/drawing/2014/main" id="{7CD4F23A-EC31-409F-9A99-C36964CC95D4}"/>
              </a:ext>
            </a:extLst>
          </p:cNvPr>
          <p:cNvSpPr txBox="1">
            <a:spLocks/>
          </p:cNvSpPr>
          <p:nvPr/>
        </p:nvSpPr>
        <p:spPr>
          <a:xfrm>
            <a:off x="457200" y="1706218"/>
            <a:ext cx="11277600" cy="3651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081F2C">
                    <a:alpha val="50000"/>
                  </a:srgbClr>
                </a:solidFill>
                <a:effectLst/>
                <a:uLnTx/>
                <a:uFillTx/>
                <a:latin typeface="Segoe UI" panose="020B0502040204020203" pitchFamily="34" charset="0"/>
                <a:ea typeface="+mj-ea"/>
                <a:cs typeface="Segoe UI" panose="020B0502040204020203" pitchFamily="34" charset="0"/>
              </a:rPr>
              <a:t>Please practice these tips while in Summit Sessions.</a:t>
            </a:r>
          </a:p>
        </p:txBody>
      </p:sp>
      <p:sp>
        <p:nvSpPr>
          <p:cNvPr id="4" name="Title 1">
            <a:extLst>
              <a:ext uri="{FF2B5EF4-FFF2-40B4-BE49-F238E27FC236}">
                <a16:creationId xmlns:a16="http://schemas.microsoft.com/office/drawing/2014/main" id="{98993C8A-194B-45FE-AF26-F9E6D3733A9D}"/>
              </a:ext>
            </a:extLst>
          </p:cNvPr>
          <p:cNvSpPr txBox="1">
            <a:spLocks/>
          </p:cNvSpPr>
          <p:nvPr/>
        </p:nvSpPr>
        <p:spPr>
          <a:xfrm>
            <a:off x="457200" y="2312160"/>
            <a:ext cx="4644888"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081F2C"/>
                </a:solidFill>
                <a:effectLst/>
                <a:uLnTx/>
                <a:uFillTx/>
                <a:latin typeface="Segoe UI Semibold" panose="020B0502040204020203" pitchFamily="34" charset="0"/>
                <a:ea typeface="+mj-ea"/>
                <a:cs typeface="Segoe UI Semibold" panose="020B0502040204020203" pitchFamily="34" charset="0"/>
              </a:rPr>
              <a:t>Code of Conduct</a:t>
            </a:r>
          </a:p>
        </p:txBody>
      </p:sp>
      <p:sp>
        <p:nvSpPr>
          <p:cNvPr id="5" name="Content Placeholder 2">
            <a:extLst>
              <a:ext uri="{FF2B5EF4-FFF2-40B4-BE49-F238E27FC236}">
                <a16:creationId xmlns:a16="http://schemas.microsoft.com/office/drawing/2014/main" id="{02D7E16B-D2EA-478E-895C-F02AEFCEAA4C}"/>
              </a:ext>
            </a:extLst>
          </p:cNvPr>
          <p:cNvSpPr>
            <a:spLocks noGrp="1"/>
          </p:cNvSpPr>
          <p:nvPr/>
        </p:nvSpPr>
        <p:spPr>
          <a:xfrm>
            <a:off x="465018" y="3120543"/>
            <a:ext cx="3598981" cy="2290361"/>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welcoming and respectful</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aware of others </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open to all questions &amp; viewpoints</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understanding of differences </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friendly and patient</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Be kind and considerate to others</a:t>
            </a:r>
          </a:p>
        </p:txBody>
      </p:sp>
      <p:sp>
        <p:nvSpPr>
          <p:cNvPr id="6" name="Title 1">
            <a:extLst>
              <a:ext uri="{FF2B5EF4-FFF2-40B4-BE49-F238E27FC236}">
                <a16:creationId xmlns:a16="http://schemas.microsoft.com/office/drawing/2014/main" id="{F42E4E47-FFF9-46C3-B88E-C03A0EC4A944}"/>
              </a:ext>
            </a:extLst>
          </p:cNvPr>
          <p:cNvSpPr txBox="1">
            <a:spLocks/>
          </p:cNvSpPr>
          <p:nvPr/>
        </p:nvSpPr>
        <p:spPr>
          <a:xfrm>
            <a:off x="4505222" y="2312160"/>
            <a:ext cx="4644888"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081F2C"/>
                </a:solidFill>
                <a:effectLst/>
                <a:uLnTx/>
                <a:uFillTx/>
                <a:latin typeface="Segoe UI Semibold" panose="020B0502040204020203" pitchFamily="34" charset="0"/>
                <a:ea typeface="+mj-ea"/>
                <a:cs typeface="Segoe UI Semibold" panose="020B0502040204020203" pitchFamily="34" charset="0"/>
              </a:rPr>
              <a:t>Audience Guidance</a:t>
            </a:r>
          </a:p>
        </p:txBody>
      </p:sp>
      <p:sp>
        <p:nvSpPr>
          <p:cNvPr id="7" name="Content Placeholder 2">
            <a:extLst>
              <a:ext uri="{FF2B5EF4-FFF2-40B4-BE49-F238E27FC236}">
                <a16:creationId xmlns:a16="http://schemas.microsoft.com/office/drawing/2014/main" id="{05D75750-33A9-4E99-9F1C-5700BF4D40C5}"/>
              </a:ext>
            </a:extLst>
          </p:cNvPr>
          <p:cNvSpPr>
            <a:spLocks noGrp="1"/>
          </p:cNvSpPr>
          <p:nvPr/>
        </p:nvSpPr>
        <p:spPr>
          <a:xfrm>
            <a:off x="4479822" y="3120542"/>
            <a:ext cx="6924778" cy="2290361"/>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Use raise hand to ask a question</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Questions in chat to be prefaced with Q:</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@mention to respond to an individual</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Return to mute when not talking </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Use alt-text for images and gifs</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rPr>
              <a:t>Immersive reader can be found by clicking on … in the meeting chat</a:t>
            </a:r>
          </a:p>
        </p:txBody>
      </p:sp>
      <p:sp>
        <p:nvSpPr>
          <p:cNvPr id="10" name="TextBox 9">
            <a:extLst>
              <a:ext uri="{FF2B5EF4-FFF2-40B4-BE49-F238E27FC236}">
                <a16:creationId xmlns:a16="http://schemas.microsoft.com/office/drawing/2014/main" id="{C7EC539F-6725-4F08-922C-DC4C01988CFE}"/>
              </a:ext>
            </a:extLst>
          </p:cNvPr>
          <p:cNvSpPr txBox="1"/>
          <p:nvPr/>
        </p:nvSpPr>
        <p:spPr>
          <a:xfrm>
            <a:off x="8466959" y="5836995"/>
            <a:ext cx="3276600" cy="677108"/>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Visit the full Event Code of Conduct or report an issue by visiting aka.ms/</a:t>
            </a:r>
            <a:r>
              <a:rPr kumimoji="0" lang="en-US" sz="1200" b="0" i="0" u="none" strike="noStrike" kern="1200" cap="none" spc="0" normalizeH="0" baseline="0" noProof="0" err="1">
                <a:ln>
                  <a:noFill/>
                </a:ln>
                <a:solidFill>
                  <a:srgbClr val="000000"/>
                </a:solidFill>
                <a:effectLst/>
                <a:uLnTx/>
                <a:uFillTx/>
                <a:latin typeface="Segoe UI" panose="020B0502040204020203" pitchFamily="34" charset="0"/>
                <a:ea typeface="+mn-ea"/>
                <a:cs typeface="Segoe UI" panose="020B0502040204020203" pitchFamily="34" charset="0"/>
              </a:rPr>
              <a:t>SummitCoC</a:t>
            </a:r>
            <a:r>
              <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 </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C1C7D2"/>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4203D18A-2CC6-4B21-9A02-1FED921E6C17}"/>
              </a:ext>
              <a:ext uri="{C183D7F6-B498-43B3-948B-1728B52AA6E4}">
                <adec:decorative xmlns:adec="http://schemas.microsoft.com/office/drawing/2017/decorative" val="1"/>
              </a:ext>
            </a:extLst>
          </p:cNvPr>
          <p:cNvSpPr/>
          <p:nvPr/>
        </p:nvSpPr>
        <p:spPr>
          <a:xfrm>
            <a:off x="544751" y="2901129"/>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B902"/>
              </a:solidFill>
              <a:effectLst/>
              <a:uLnTx/>
              <a:uFillTx/>
              <a:latin typeface="Segoe UI"/>
              <a:ea typeface="+mn-ea"/>
              <a:cs typeface="+mn-cs"/>
            </a:endParaRPr>
          </a:p>
        </p:txBody>
      </p:sp>
      <p:sp>
        <p:nvSpPr>
          <p:cNvPr id="9" name="Rectangle 8">
            <a:extLst>
              <a:ext uri="{FF2B5EF4-FFF2-40B4-BE49-F238E27FC236}">
                <a16:creationId xmlns:a16="http://schemas.microsoft.com/office/drawing/2014/main" id="{E97693BB-47CB-4550-93FD-D5C2990E5F00}"/>
              </a:ext>
              <a:ext uri="{C183D7F6-B498-43B3-948B-1728B52AA6E4}">
                <adec:decorative xmlns:adec="http://schemas.microsoft.com/office/drawing/2017/decorative" val="1"/>
              </a:ext>
            </a:extLst>
          </p:cNvPr>
          <p:cNvSpPr/>
          <p:nvPr/>
        </p:nvSpPr>
        <p:spPr>
          <a:xfrm>
            <a:off x="4583351" y="2901129"/>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B902"/>
              </a:solidFill>
              <a:effectLst/>
              <a:uLnTx/>
              <a:uFillTx/>
              <a:latin typeface="Segoe UI"/>
              <a:ea typeface="+mn-ea"/>
              <a:cs typeface="+mn-cs"/>
            </a:endParaRPr>
          </a:p>
        </p:txBody>
      </p:sp>
    </p:spTree>
    <p:extLst>
      <p:ext uri="{BB962C8B-B14F-4D97-AF65-F5344CB8AC3E}">
        <p14:creationId xmlns:p14="http://schemas.microsoft.com/office/powerpoint/2010/main" val="2667942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9789-0EEE-3DC5-8A43-2364D78AE6CC}"/>
              </a:ext>
            </a:extLst>
          </p:cNvPr>
          <p:cNvSpPr>
            <a:spLocks noGrp="1"/>
          </p:cNvSpPr>
          <p:nvPr>
            <p:ph type="title"/>
          </p:nvPr>
        </p:nvSpPr>
        <p:spPr/>
        <p:txBody>
          <a:bodyPr/>
          <a:lstStyle/>
          <a:p>
            <a:endParaRPr lang="en-US"/>
          </a:p>
        </p:txBody>
      </p:sp>
      <p:sp>
        <p:nvSpPr>
          <p:cNvPr id="5" name="Title 7">
            <a:extLst>
              <a:ext uri="{FF2B5EF4-FFF2-40B4-BE49-F238E27FC236}">
                <a16:creationId xmlns:a16="http://schemas.microsoft.com/office/drawing/2014/main" id="{D8648CF4-8C30-6CDF-1B1F-BF75E8C4B4FB}"/>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dirty="0"/>
              <a:t>Base query </a:t>
            </a:r>
          </a:p>
        </p:txBody>
      </p:sp>
      <p:sp>
        <p:nvSpPr>
          <p:cNvPr id="11" name="TextBox 10">
            <a:extLst>
              <a:ext uri="{FF2B5EF4-FFF2-40B4-BE49-F238E27FC236}">
                <a16:creationId xmlns:a16="http://schemas.microsoft.com/office/drawing/2014/main" id="{3EBF3F15-063E-32AD-220B-60098320B00D}"/>
              </a:ext>
            </a:extLst>
          </p:cNvPr>
          <p:cNvSpPr txBox="1"/>
          <p:nvPr/>
        </p:nvSpPr>
        <p:spPr>
          <a:xfrm>
            <a:off x="457201" y="1690688"/>
            <a:ext cx="11476382" cy="4339650"/>
          </a:xfrm>
          <a:prstGeom prst="rect">
            <a:avLst/>
          </a:prstGeom>
          <a:noFill/>
        </p:spPr>
        <p:txBody>
          <a:bodyPr wrap="square">
            <a:spAutoFit/>
          </a:bodyPr>
          <a:lstStyle/>
          <a:p>
            <a:r>
              <a:rPr lang="en-US" sz="1200" b="0" err="1">
                <a:solidFill>
                  <a:srgbClr val="000000"/>
                </a:solidFill>
                <a:effectLst/>
                <a:latin typeface="Consolas" panose="020B0609020204030204" pitchFamily="49" charset="0"/>
              </a:rPr>
              <a:t>SigninLogs</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mv-expand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ParsedFields</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AuthenticationDetails</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Authentication Details column and put in new column called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a:t>
            </a: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ParsedFields.authenticationMethod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//create new column by extracting the </a:t>
            </a:r>
            <a:r>
              <a:rPr lang="en-US" sz="1200" b="1" err="1">
                <a:solidFill>
                  <a:srgbClr val="00B050"/>
                </a:solidFill>
                <a:effectLst/>
                <a:latin typeface="Consolas" panose="020B0609020204030204" pitchFamily="49" charset="0"/>
              </a:rPr>
              <a:t>authenticationMethod</a:t>
            </a:r>
            <a:r>
              <a:rPr lang="en-US" sz="1200" b="1">
                <a:solidFill>
                  <a:srgbClr val="00B050"/>
                </a:solidFill>
                <a:effectLst/>
                <a:latin typeface="Consolas" panose="020B0609020204030204" pitchFamily="49" charset="0"/>
              </a:rPr>
              <a:t> value out of the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ParsedFields2=</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Device Details column and put in column called “ParsedFields2”</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 case(</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"Unmanaged"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 ParsedFields2.operatingSystem </a:t>
            </a:r>
            <a:r>
              <a:rPr lang="en-US" sz="1200" b="1">
                <a:solidFill>
                  <a:srgbClr val="00B050"/>
                </a:solidFill>
                <a:effectLst/>
                <a:latin typeface="Consolas" panose="020B0609020204030204" pitchFamily="49" charset="0"/>
              </a:rPr>
              <a:t>//extract the </a:t>
            </a:r>
            <a:r>
              <a:rPr lang="en-US" sz="1200" b="1" err="1">
                <a:solidFill>
                  <a:srgbClr val="00B050"/>
                </a:solidFill>
                <a:effectLst/>
                <a:latin typeface="Consolas" panose="020B0609020204030204" pitchFamily="49" charset="0"/>
              </a:rPr>
              <a:t>operatingSystem</a:t>
            </a:r>
            <a:r>
              <a:rPr lang="en-US" sz="1200" b="1">
                <a:solidFill>
                  <a:srgbClr val="00B050"/>
                </a:solidFill>
                <a:effectLst/>
                <a:latin typeface="Consolas" panose="020B0609020204030204" pitchFamily="49" charset="0"/>
              </a:rPr>
              <a:t> value out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OS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"Previously satisfied"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 </a:t>
            </a:r>
            <a:r>
              <a:rPr lang="en-US" sz="1200" b="1">
                <a:solidFill>
                  <a:srgbClr val="00B050"/>
                </a:solidFill>
                <a:effectLst/>
                <a:latin typeface="Consolas" panose="020B0609020204030204" pitchFamily="49" charset="0"/>
              </a:rPr>
              <a:t>//remove Previously Satisfied and blank </a:t>
            </a:r>
            <a:r>
              <a:rPr lang="en-US" sz="1200" b="1" err="1">
                <a:solidFill>
                  <a:srgbClr val="00B050"/>
                </a:solidFill>
                <a:effectLst/>
                <a:latin typeface="Consolas" panose="020B0609020204030204" pitchFamily="49" charset="0"/>
              </a:rPr>
              <a:t>AuthMethods</a:t>
            </a:r>
            <a:r>
              <a:rPr lang="en-US" sz="1200" b="1">
                <a:solidFill>
                  <a:srgbClr val="00B050"/>
                </a:solidFill>
                <a:effectLst/>
                <a:latin typeface="Consolas" panose="020B0609020204030204" pitchFamily="49" charset="0"/>
              </a:rPr>
              <a:t> from the query</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"On-Premises Directory Synchronization Service Account“ </a:t>
            </a:r>
            <a:r>
              <a:rPr lang="en-US" sz="1200" b="1">
                <a:solidFill>
                  <a:srgbClr val="00B050"/>
                </a:solidFill>
                <a:effectLst/>
                <a:latin typeface="Consolas" panose="020B0609020204030204" pitchFamily="49" charset="0"/>
              </a:rPr>
              <a:t>//remove this </a:t>
            </a:r>
            <a:r>
              <a:rPr lang="en-US" sz="1200" b="1" err="1">
                <a:solidFill>
                  <a:srgbClr val="00B050"/>
                </a:solidFill>
                <a:effectLst/>
                <a:latin typeface="Consolas" panose="020B0609020204030204" pitchFamily="49" charset="0"/>
              </a:rPr>
              <a:t>UserDisplayDname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a:t>
            </a:r>
            <a:r>
              <a:rPr lang="en-US" sz="1200" b="1" err="1">
                <a:solidFill>
                  <a:srgbClr val="00B050"/>
                </a:solidFill>
                <a:effectLst/>
                <a:latin typeface="Consolas" panose="020B0609020204030204" pitchFamily="49" charset="0"/>
              </a:rPr>
              <a:t>AuthMethod</a:t>
            </a:r>
            <a:r>
              <a:rPr lang="en-US" sz="1200" b="1">
                <a:solidFill>
                  <a:srgbClr val="00B050"/>
                </a:solidFill>
                <a:effectLst/>
                <a:latin typeface="Consolas" panose="020B0609020204030204" pitchFamily="49" charset="0"/>
              </a:rPr>
              <a:t> parameter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DeviceState</a:t>
            </a:r>
            <a:r>
              <a:rPr lang="en-US" sz="1200" b="1">
                <a:solidFill>
                  <a:srgbClr val="00B050"/>
                </a:solidFill>
                <a:latin typeface="Consolas" panose="020B0609020204030204" pitchFamily="49" charset="0"/>
              </a:rPr>
              <a:t> parameter</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users"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//User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apps"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AppDisplayName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//App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OS"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OS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//OS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Status = </a:t>
            </a:r>
            <a:r>
              <a:rPr lang="en-US" sz="1200" b="0" err="1">
                <a:solidFill>
                  <a:srgbClr val="000000"/>
                </a:solidFill>
                <a:effectLst/>
                <a:latin typeface="Consolas" panose="020B0609020204030204" pitchFamily="49" charset="0"/>
              </a:rPr>
              <a:t>ParsedFields.succeeded</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//extract the succeeded </a:t>
            </a:r>
            <a:r>
              <a:rPr lang="en-US" sz="1200" b="1" err="1">
                <a:solidFill>
                  <a:srgbClr val="00B050"/>
                </a:solidFill>
                <a:latin typeface="Consolas" panose="020B0609020204030204" pitchFamily="49" charset="0"/>
              </a:rPr>
              <a:t>valueout</a:t>
            </a:r>
            <a:r>
              <a:rPr lang="en-US" sz="1200" b="1">
                <a:solidFill>
                  <a:srgbClr val="00B050"/>
                </a:solidFill>
                <a:latin typeface="Consolas" panose="020B0609020204030204" pitchFamily="49" charset="0"/>
              </a:rPr>
              <a: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 case(Status == </a:t>
            </a:r>
            <a:r>
              <a:rPr lang="en-US" sz="1200" b="0">
                <a:solidFill>
                  <a:srgbClr val="A31515"/>
                </a:solidFill>
                <a:effectLst/>
                <a:latin typeface="Consolas" panose="020B0609020204030204" pitchFamily="49" charset="0"/>
              </a:rPr>
              <a:t>"true"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"Success"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"Failure"</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//label status as Success or Failure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AuthStatus</a:t>
            </a:r>
            <a:r>
              <a:rPr lang="en-US" sz="1200" b="1">
                <a:solidFill>
                  <a:srgbClr val="00B050"/>
                </a:solidFill>
                <a:latin typeface="Consolas" panose="020B0609020204030204" pitchFamily="49" charset="0"/>
              </a:rPr>
              <a:t> parameter</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summarize</a:t>
            </a:r>
            <a:r>
              <a:rPr lang="en-US" sz="1200" b="0">
                <a:solidFill>
                  <a:srgbClr val="000000"/>
                </a:solidFill>
                <a:effectLst/>
                <a:latin typeface="Consolas" panose="020B0609020204030204" pitchFamily="49" charset="0"/>
              </a:rPr>
              <a:t> Count = </a:t>
            </a:r>
            <a:r>
              <a:rPr lang="en-US" sz="1200" b="0">
                <a:solidFill>
                  <a:srgbClr val="0000FF"/>
                </a:solidFill>
                <a:effectLst/>
                <a:latin typeface="Consolas" panose="020B0609020204030204" pitchFamily="49" charset="0"/>
              </a:rPr>
              <a:t>count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by</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//summarize operator aggregates data and produces count by </a:t>
            </a:r>
            <a:r>
              <a:rPr lang="en-US" sz="1200" b="1" err="1">
                <a:solidFill>
                  <a:srgbClr val="00B050"/>
                </a:solidFill>
                <a:latin typeface="Consolas" panose="020B0609020204030204" pitchFamily="49" charset="0"/>
              </a:rPr>
              <a:t>AuthMethod</a:t>
            </a:r>
            <a:endParaRPr lang="en-US" sz="1200" b="1">
              <a:solidFill>
                <a:srgbClr val="00B050"/>
              </a:solidFill>
              <a:latin typeface="Consolas" panose="020B0609020204030204" pitchFamily="49" charset="0"/>
            </a:endParaRPr>
          </a:p>
          <a:p>
            <a:endParaRPr lang="en-US" sz="1200" b="0">
              <a:solidFill>
                <a:srgbClr val="000000"/>
              </a:solidFill>
              <a:effectLst/>
              <a:latin typeface="Consolas" panose="020B0609020204030204" pitchFamily="49" charset="0"/>
            </a:endParaRPr>
          </a:p>
          <a:p>
            <a:endParaRPr lang="en-US" sz="1200" b="0">
              <a:solidFill>
                <a:srgbClr val="000000"/>
              </a:solidFill>
              <a:effectLst/>
              <a:latin typeface="Consolas" panose="020B0609020204030204" pitchFamily="49" charset="0"/>
            </a:endParaRPr>
          </a:p>
        </p:txBody>
      </p:sp>
      <p:pic>
        <p:nvPicPr>
          <p:cNvPr id="6" name="Picture 5">
            <a:extLst>
              <a:ext uri="{FF2B5EF4-FFF2-40B4-BE49-F238E27FC236}">
                <a16:creationId xmlns:a16="http://schemas.microsoft.com/office/drawing/2014/main" id="{46ADC010-1159-870B-DA64-40FF0463DA6E}"/>
              </a:ext>
            </a:extLst>
          </p:cNvPr>
          <p:cNvPicPr>
            <a:picLocks noChangeAspect="1"/>
          </p:cNvPicPr>
          <p:nvPr/>
        </p:nvPicPr>
        <p:blipFill>
          <a:blip r:embed="rId2"/>
          <a:stretch>
            <a:fillRect/>
          </a:stretch>
        </p:blipFill>
        <p:spPr>
          <a:xfrm>
            <a:off x="9950189" y="5327374"/>
            <a:ext cx="2126462" cy="1394097"/>
          </a:xfrm>
          <a:prstGeom prst="rect">
            <a:avLst/>
          </a:prstGeom>
        </p:spPr>
      </p:pic>
    </p:spTree>
    <p:extLst>
      <p:ext uri="{BB962C8B-B14F-4D97-AF65-F5344CB8AC3E}">
        <p14:creationId xmlns:p14="http://schemas.microsoft.com/office/powerpoint/2010/main" val="37782469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9789-0EEE-3DC5-8A43-2364D78AE6CC}"/>
              </a:ext>
            </a:extLst>
          </p:cNvPr>
          <p:cNvSpPr>
            <a:spLocks noGrp="1"/>
          </p:cNvSpPr>
          <p:nvPr>
            <p:ph type="title"/>
          </p:nvPr>
        </p:nvSpPr>
        <p:spPr/>
        <p:txBody>
          <a:bodyPr/>
          <a:lstStyle/>
          <a:p>
            <a:endParaRPr lang="en-US"/>
          </a:p>
        </p:txBody>
      </p:sp>
      <p:sp>
        <p:nvSpPr>
          <p:cNvPr id="5" name="Title 7">
            <a:extLst>
              <a:ext uri="{FF2B5EF4-FFF2-40B4-BE49-F238E27FC236}">
                <a16:creationId xmlns:a16="http://schemas.microsoft.com/office/drawing/2014/main" id="{D8648CF4-8C30-6CDF-1B1F-BF75E8C4B4FB}"/>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Percentage</a:t>
            </a:r>
          </a:p>
        </p:txBody>
      </p:sp>
      <p:pic>
        <p:nvPicPr>
          <p:cNvPr id="7" name="Content Placeholder 13">
            <a:extLst>
              <a:ext uri="{FF2B5EF4-FFF2-40B4-BE49-F238E27FC236}">
                <a16:creationId xmlns:a16="http://schemas.microsoft.com/office/drawing/2014/main" id="{F597B0F1-B633-8951-B212-360E0F16694E}"/>
              </a:ext>
            </a:extLst>
          </p:cNvPr>
          <p:cNvPicPr>
            <a:picLocks noChangeAspect="1"/>
          </p:cNvPicPr>
          <p:nvPr/>
        </p:nvPicPr>
        <p:blipFill>
          <a:blip r:embed="rId2"/>
          <a:stretch>
            <a:fillRect/>
          </a:stretch>
        </p:blipFill>
        <p:spPr>
          <a:xfrm>
            <a:off x="10013418" y="5141843"/>
            <a:ext cx="1881402" cy="1446202"/>
          </a:xfrm>
          <a:prstGeom prst="rect">
            <a:avLst/>
          </a:prstGeom>
        </p:spPr>
      </p:pic>
      <p:sp>
        <p:nvSpPr>
          <p:cNvPr id="11" name="TextBox 10">
            <a:extLst>
              <a:ext uri="{FF2B5EF4-FFF2-40B4-BE49-F238E27FC236}">
                <a16:creationId xmlns:a16="http://schemas.microsoft.com/office/drawing/2014/main" id="{3EBF3F15-063E-32AD-220B-60098320B00D}"/>
              </a:ext>
            </a:extLst>
          </p:cNvPr>
          <p:cNvSpPr txBox="1"/>
          <p:nvPr/>
        </p:nvSpPr>
        <p:spPr>
          <a:xfrm>
            <a:off x="457200" y="1638840"/>
            <a:ext cx="11437620" cy="4893647"/>
          </a:xfrm>
          <a:prstGeom prst="rect">
            <a:avLst/>
          </a:prstGeom>
          <a:noFill/>
        </p:spPr>
        <p:txBody>
          <a:bodyPr wrap="square">
            <a:spAutoFit/>
          </a:bodyPr>
          <a:lstStyle/>
          <a:p>
            <a:r>
              <a:rPr lang="en-US" sz="1200" b="0">
                <a:solidFill>
                  <a:srgbClr val="000000"/>
                </a:solidFill>
                <a:effectLst/>
                <a:highlight>
                  <a:srgbClr val="FFFF00"/>
                </a:highlight>
                <a:latin typeface="Consolas" panose="020B0609020204030204" pitchFamily="49" charset="0"/>
              </a:rPr>
              <a:t>let </a:t>
            </a:r>
            <a:r>
              <a:rPr lang="en-US" sz="1200" b="0" err="1">
                <a:solidFill>
                  <a:srgbClr val="000000"/>
                </a:solidFill>
                <a:effectLst/>
                <a:highlight>
                  <a:srgbClr val="FFFF00"/>
                </a:highlight>
                <a:latin typeface="Consolas" panose="020B0609020204030204" pitchFamily="49" charset="0"/>
              </a:rPr>
              <a:t>baseQuery</a:t>
            </a:r>
            <a:r>
              <a:rPr lang="en-US" sz="1200" b="0">
                <a:solidFill>
                  <a:srgbClr val="000000"/>
                </a:solidFill>
                <a:effectLst/>
                <a:highlight>
                  <a:srgbClr val="FFFF00"/>
                </a:highlight>
                <a:latin typeface="Consolas" panose="020B0609020204030204" pitchFamily="49" charset="0"/>
              </a:rPr>
              <a:t> = </a:t>
            </a:r>
            <a:r>
              <a:rPr lang="en-US" sz="1200" b="1">
                <a:solidFill>
                  <a:srgbClr val="00B050"/>
                </a:solidFill>
                <a:latin typeface="Consolas" panose="020B0609020204030204" pitchFamily="49" charset="0"/>
              </a:rPr>
              <a:t>//store a dataset in </a:t>
            </a:r>
            <a:r>
              <a:rPr lang="en-US" sz="1200" b="1" err="1">
                <a:solidFill>
                  <a:srgbClr val="00B050"/>
                </a:solidFill>
                <a:latin typeface="Consolas" panose="020B0609020204030204" pitchFamily="49" charset="0"/>
              </a:rPr>
              <a:t>baseQuery</a:t>
            </a:r>
            <a:endParaRPr lang="en-US" sz="1200" b="0">
              <a:solidFill>
                <a:srgbClr val="000000"/>
              </a:solidFill>
              <a:effectLst/>
              <a:latin typeface="Consolas" panose="020B0609020204030204" pitchFamily="49" charset="0"/>
            </a:endParaRPr>
          </a:p>
          <a:p>
            <a:r>
              <a:rPr lang="en-US" sz="1200" b="0">
                <a:solidFill>
                  <a:srgbClr val="000000"/>
                </a:solidFill>
                <a:effectLst/>
                <a:highlight>
                  <a:srgbClr val="FFFF00"/>
                </a:highlight>
                <a:latin typeface="Consolas" panose="020B0609020204030204" pitchFamily="49" charset="0"/>
              </a:rPr>
              <a:t>materialize(</a:t>
            </a:r>
            <a:r>
              <a:rPr lang="en-US" sz="1200" b="0" err="1">
                <a:solidFill>
                  <a:srgbClr val="000000"/>
                </a:solidFill>
                <a:effectLst/>
                <a:latin typeface="Consolas" panose="020B0609020204030204" pitchFamily="49" charset="0"/>
              </a:rPr>
              <a:t>SigninLogs</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//materialize creates a subquery that other queries can reference</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mv-expand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ParsedFields</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AuthenticationDetails</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Authentication Details column and put in new column called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a:t>
            </a: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ParsedFields.authenticationMethod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//create new column by extracting the </a:t>
            </a:r>
            <a:r>
              <a:rPr lang="en-US" sz="1200" b="1" err="1">
                <a:solidFill>
                  <a:srgbClr val="00B050"/>
                </a:solidFill>
                <a:effectLst/>
                <a:latin typeface="Consolas" panose="020B0609020204030204" pitchFamily="49" charset="0"/>
              </a:rPr>
              <a:t>authenticationMethod</a:t>
            </a:r>
            <a:r>
              <a:rPr lang="en-US" sz="1200" b="1">
                <a:solidFill>
                  <a:srgbClr val="00B050"/>
                </a:solidFill>
                <a:effectLst/>
                <a:latin typeface="Consolas" panose="020B0609020204030204" pitchFamily="49" charset="0"/>
              </a:rPr>
              <a:t> value out of the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ParsedFields2=</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Device Details column and put in column called “ParsedFields2”</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 case(</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"Unmanaged"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 ParsedFields2.operatingSystem </a:t>
            </a:r>
            <a:r>
              <a:rPr lang="en-US" sz="1200" b="1">
                <a:solidFill>
                  <a:srgbClr val="00B050"/>
                </a:solidFill>
                <a:effectLst/>
                <a:latin typeface="Consolas" panose="020B0609020204030204" pitchFamily="49" charset="0"/>
              </a:rPr>
              <a:t>//extract the </a:t>
            </a:r>
            <a:r>
              <a:rPr lang="en-US" sz="1200" b="1" err="1">
                <a:solidFill>
                  <a:srgbClr val="00B050"/>
                </a:solidFill>
                <a:effectLst/>
                <a:latin typeface="Consolas" panose="020B0609020204030204" pitchFamily="49" charset="0"/>
              </a:rPr>
              <a:t>operatingSystem</a:t>
            </a:r>
            <a:r>
              <a:rPr lang="en-US" sz="1200" b="1">
                <a:solidFill>
                  <a:srgbClr val="00B050"/>
                </a:solidFill>
                <a:effectLst/>
                <a:latin typeface="Consolas" panose="020B0609020204030204" pitchFamily="49" charset="0"/>
              </a:rPr>
              <a:t> value out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OS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"Previously satisfied"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 </a:t>
            </a:r>
            <a:r>
              <a:rPr lang="en-US" sz="1200" b="1">
                <a:solidFill>
                  <a:srgbClr val="00B050"/>
                </a:solidFill>
                <a:effectLst/>
                <a:latin typeface="Consolas" panose="020B0609020204030204" pitchFamily="49" charset="0"/>
              </a:rPr>
              <a:t>//remove Previously Satisfied and blank </a:t>
            </a:r>
            <a:r>
              <a:rPr lang="en-US" sz="1200" b="1" err="1">
                <a:solidFill>
                  <a:srgbClr val="00B050"/>
                </a:solidFill>
                <a:effectLst/>
                <a:latin typeface="Consolas" panose="020B0609020204030204" pitchFamily="49" charset="0"/>
              </a:rPr>
              <a:t>AuthMethods</a:t>
            </a:r>
            <a:r>
              <a:rPr lang="en-US" sz="1200" b="1">
                <a:solidFill>
                  <a:srgbClr val="00B050"/>
                </a:solidFill>
                <a:effectLst/>
                <a:latin typeface="Consolas" panose="020B0609020204030204" pitchFamily="49" charset="0"/>
              </a:rPr>
              <a:t> from the query</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"On-Premises Directory Synchronization Service Account“ </a:t>
            </a:r>
            <a:r>
              <a:rPr lang="en-US" sz="1200" b="1">
                <a:solidFill>
                  <a:srgbClr val="00B050"/>
                </a:solidFill>
                <a:effectLst/>
                <a:latin typeface="Consolas" panose="020B0609020204030204" pitchFamily="49" charset="0"/>
              </a:rPr>
              <a:t>//remove this </a:t>
            </a:r>
            <a:r>
              <a:rPr lang="en-US" sz="1200" b="1" err="1">
                <a:solidFill>
                  <a:srgbClr val="00B050"/>
                </a:solidFill>
                <a:effectLst/>
                <a:latin typeface="Consolas" panose="020B0609020204030204" pitchFamily="49" charset="0"/>
              </a:rPr>
              <a:t>UserDisplayDname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a:t>
            </a:r>
            <a:r>
              <a:rPr lang="en-US" sz="1200" b="1" err="1">
                <a:solidFill>
                  <a:srgbClr val="00B050"/>
                </a:solidFill>
                <a:effectLst/>
                <a:latin typeface="Consolas" panose="020B0609020204030204" pitchFamily="49" charset="0"/>
              </a:rPr>
              <a:t>AuthMethod</a:t>
            </a:r>
            <a:r>
              <a:rPr lang="en-US" sz="1200" b="1">
                <a:solidFill>
                  <a:srgbClr val="00B050"/>
                </a:solidFill>
                <a:effectLst/>
                <a:latin typeface="Consolas" panose="020B0609020204030204" pitchFamily="49" charset="0"/>
              </a:rPr>
              <a:t> parameter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DeviceState</a:t>
            </a:r>
            <a:r>
              <a:rPr lang="en-US" sz="1200" b="1">
                <a:solidFill>
                  <a:srgbClr val="00B050"/>
                </a:solidFill>
                <a:latin typeface="Consolas" panose="020B0609020204030204" pitchFamily="49" charset="0"/>
              </a:rPr>
              <a:t> parameter</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users"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//User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apps"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AppDisplayName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//App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OS"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OS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//OS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Status = </a:t>
            </a:r>
            <a:r>
              <a:rPr lang="en-US" sz="1200" b="0" err="1">
                <a:solidFill>
                  <a:srgbClr val="000000"/>
                </a:solidFill>
                <a:effectLst/>
                <a:latin typeface="Consolas" panose="020B0609020204030204" pitchFamily="49" charset="0"/>
              </a:rPr>
              <a:t>ParsedFields.succeeded</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//extract the succeeded </a:t>
            </a:r>
            <a:r>
              <a:rPr lang="en-US" sz="1200" b="1" err="1">
                <a:solidFill>
                  <a:srgbClr val="00B050"/>
                </a:solidFill>
                <a:latin typeface="Consolas" panose="020B0609020204030204" pitchFamily="49" charset="0"/>
              </a:rPr>
              <a:t>valueout</a:t>
            </a:r>
            <a:r>
              <a:rPr lang="en-US" sz="1200" b="1">
                <a:solidFill>
                  <a:srgbClr val="00B050"/>
                </a:solidFill>
                <a:latin typeface="Consolas" panose="020B0609020204030204" pitchFamily="49" charset="0"/>
              </a:rPr>
              <a: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 case(Status == </a:t>
            </a:r>
            <a:r>
              <a:rPr lang="en-US" sz="1200" b="0">
                <a:solidFill>
                  <a:srgbClr val="A31515"/>
                </a:solidFill>
                <a:effectLst/>
                <a:latin typeface="Consolas" panose="020B0609020204030204" pitchFamily="49" charset="0"/>
              </a:rPr>
              <a:t>"true"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"Success"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"Failure"</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//label status as Success or Failure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AuthStatus</a:t>
            </a:r>
            <a:r>
              <a:rPr lang="en-US" sz="1200" b="1">
                <a:solidFill>
                  <a:srgbClr val="00B050"/>
                </a:solidFill>
                <a:latin typeface="Consolas" panose="020B0609020204030204" pitchFamily="49" charset="0"/>
              </a:rPr>
              <a:t> parameter</a:t>
            </a:r>
          </a:p>
          <a:p>
            <a:r>
              <a:rPr lang="en-US" sz="1200" b="0">
                <a:solidFill>
                  <a:srgbClr val="000000"/>
                </a:solidFill>
                <a:effectLst/>
                <a:highlight>
                  <a:srgbClr val="FFFF00"/>
                </a:highlight>
                <a:latin typeface="Consolas" panose="020B0609020204030204" pitchFamily="49" charset="0"/>
              </a:rPr>
              <a:t>);</a:t>
            </a:r>
          </a:p>
          <a:p>
            <a:r>
              <a:rPr lang="en-US" sz="1200" b="0">
                <a:solidFill>
                  <a:srgbClr val="000000"/>
                </a:solidFill>
                <a:effectLst/>
                <a:highlight>
                  <a:srgbClr val="FFFF00"/>
                </a:highlight>
                <a:latin typeface="Consolas" panose="020B0609020204030204" pitchFamily="49" charset="0"/>
              </a:rPr>
              <a:t>let </a:t>
            </a:r>
            <a:r>
              <a:rPr lang="en-US" sz="1200" b="0" err="1">
                <a:solidFill>
                  <a:srgbClr val="000000"/>
                </a:solidFill>
                <a:effectLst/>
                <a:highlight>
                  <a:srgbClr val="FFFF00"/>
                </a:highlight>
                <a:latin typeface="Consolas" panose="020B0609020204030204" pitchFamily="49" charset="0"/>
              </a:rPr>
              <a:t>totalCount</a:t>
            </a:r>
            <a:r>
              <a:rPr lang="en-US" sz="1200" b="0">
                <a:solidFill>
                  <a:srgbClr val="000000"/>
                </a:solidFill>
                <a:effectLst/>
                <a:highlight>
                  <a:srgbClr val="FFFF00"/>
                </a:highlight>
                <a:latin typeface="Consolas" panose="020B0609020204030204" pitchFamily="49" charset="0"/>
              </a:rPr>
              <a:t> = </a:t>
            </a:r>
            <a:r>
              <a:rPr lang="en-US" sz="1200" b="0" err="1">
                <a:solidFill>
                  <a:srgbClr val="000000"/>
                </a:solidFill>
                <a:effectLst/>
                <a:highlight>
                  <a:srgbClr val="FFFF00"/>
                </a:highlight>
                <a:latin typeface="Consolas" panose="020B0609020204030204" pitchFamily="49" charset="0"/>
              </a:rPr>
              <a:t>toscalar</a:t>
            </a:r>
            <a:r>
              <a:rPr lang="en-US" sz="1200" b="0">
                <a:solidFill>
                  <a:srgbClr val="000000"/>
                </a:solidFill>
                <a:effectLst/>
                <a:highlight>
                  <a:srgbClr val="FFFF00"/>
                </a:highlight>
                <a:latin typeface="Consolas" panose="020B0609020204030204" pitchFamily="49" charset="0"/>
              </a:rPr>
              <a:t>(</a:t>
            </a:r>
            <a:r>
              <a:rPr lang="en-US" sz="1200" b="0" err="1">
                <a:solidFill>
                  <a:srgbClr val="000000"/>
                </a:solidFill>
                <a:effectLst/>
                <a:highlight>
                  <a:srgbClr val="FFFF00"/>
                </a:highlight>
                <a:latin typeface="Consolas" panose="020B0609020204030204" pitchFamily="49" charset="0"/>
              </a:rPr>
              <a:t>baseQuery</a:t>
            </a:r>
            <a:r>
              <a:rPr lang="en-US" sz="1200" b="0">
                <a:solidFill>
                  <a:srgbClr val="000000"/>
                </a:solidFill>
                <a:effectLst/>
                <a:highlight>
                  <a:srgbClr val="FFFF00"/>
                </a:highlight>
                <a:latin typeface="Consolas" panose="020B0609020204030204" pitchFamily="49" charset="0"/>
              </a:rPr>
              <a:t> | </a:t>
            </a:r>
            <a:r>
              <a:rPr lang="en-US" sz="1200" b="0">
                <a:solidFill>
                  <a:srgbClr val="0000FF"/>
                </a:solidFill>
                <a:effectLst/>
                <a:highlight>
                  <a:srgbClr val="FFFF00"/>
                </a:highlight>
                <a:latin typeface="Consolas" panose="020B0609020204030204" pitchFamily="49" charset="0"/>
              </a:rPr>
              <a:t>count</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latin typeface="Consolas" panose="020B0609020204030204" pitchFamily="49" charset="0"/>
              </a:rPr>
              <a:t>//return a scalar constant value of the evaluated expression</a:t>
            </a:r>
            <a:endParaRPr lang="en-US" sz="1200" b="0">
              <a:solidFill>
                <a:srgbClr val="000000"/>
              </a:solidFill>
              <a:effectLst/>
              <a:latin typeface="Consolas" panose="020B0609020204030204" pitchFamily="49" charset="0"/>
            </a:endParaRPr>
          </a:p>
          <a:p>
            <a:r>
              <a:rPr lang="en-US" sz="1200" b="0" err="1">
                <a:solidFill>
                  <a:srgbClr val="000000"/>
                </a:solidFill>
                <a:effectLst/>
                <a:highlight>
                  <a:srgbClr val="FFFF00"/>
                </a:highlight>
                <a:latin typeface="Consolas" panose="020B0609020204030204" pitchFamily="49" charset="0"/>
              </a:rPr>
              <a:t>baseQuery</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latin typeface="Consolas" panose="020B0609020204030204" pitchFamily="49" charset="0"/>
              </a:rPr>
              <a:t>//reference the </a:t>
            </a:r>
            <a:r>
              <a:rPr lang="en-US" sz="1200" b="1" err="1">
                <a:solidFill>
                  <a:srgbClr val="00B050"/>
                </a:solidFill>
                <a:latin typeface="Consolas" panose="020B0609020204030204" pitchFamily="49" charset="0"/>
              </a:rPr>
              <a:t>baseQuery</a:t>
            </a:r>
            <a:endParaRPr lang="en-US" sz="1200" b="1">
              <a:solidFill>
                <a:srgbClr val="00B050"/>
              </a:solidFill>
              <a:latin typeface="Consolas" panose="020B0609020204030204" pitchFamily="49" charset="0"/>
            </a:endParaRPr>
          </a:p>
          <a:p>
            <a:r>
              <a:rPr lang="en-US" sz="1200" b="0">
                <a:solidFill>
                  <a:srgbClr val="000000"/>
                </a:solidFill>
                <a:effectLst/>
                <a:highlight>
                  <a:srgbClr val="FFFF00"/>
                </a:highlight>
                <a:latin typeface="Consolas" panose="020B0609020204030204" pitchFamily="49" charset="0"/>
              </a:rPr>
              <a:t>|</a:t>
            </a:r>
            <a:r>
              <a:rPr lang="en-US" sz="1200" b="0">
                <a:solidFill>
                  <a:srgbClr val="0000FF"/>
                </a:solidFill>
                <a:effectLst/>
                <a:highlight>
                  <a:srgbClr val="FFFF00"/>
                </a:highlight>
                <a:latin typeface="Consolas" panose="020B0609020204030204" pitchFamily="49" charset="0"/>
              </a:rPr>
              <a:t>summarize</a:t>
            </a:r>
            <a:r>
              <a:rPr lang="en-US" sz="1200" b="0">
                <a:solidFill>
                  <a:srgbClr val="000000"/>
                </a:solidFill>
                <a:effectLst/>
                <a:highlight>
                  <a:srgbClr val="FFFF00"/>
                </a:highlight>
                <a:latin typeface="Consolas" panose="020B0609020204030204" pitchFamily="49" charset="0"/>
              </a:rPr>
              <a:t> Count = </a:t>
            </a:r>
            <a:r>
              <a:rPr lang="en-US" sz="1200" b="0">
                <a:solidFill>
                  <a:srgbClr val="0000FF"/>
                </a:solidFill>
                <a:effectLst/>
                <a:highlight>
                  <a:srgbClr val="FFFF00"/>
                </a:highlight>
                <a:latin typeface="Consolas" panose="020B0609020204030204" pitchFamily="49" charset="0"/>
              </a:rPr>
              <a:t>count</a:t>
            </a:r>
            <a:r>
              <a:rPr lang="en-US" sz="1200" b="0">
                <a:solidFill>
                  <a:srgbClr val="000000"/>
                </a:solidFill>
                <a:effectLst/>
                <a:highlight>
                  <a:srgbClr val="FFFF00"/>
                </a:highlight>
                <a:latin typeface="Consolas" panose="020B0609020204030204" pitchFamily="49" charset="0"/>
              </a:rPr>
              <a:t>(</a:t>
            </a:r>
            <a:r>
              <a:rPr lang="en-US" sz="1200" b="0" err="1">
                <a:solidFill>
                  <a:srgbClr val="000000"/>
                </a:solidFill>
                <a:effectLst/>
                <a:highlight>
                  <a:srgbClr val="FFFF00"/>
                </a:highlight>
                <a:latin typeface="Consolas" panose="020B0609020204030204" pitchFamily="49" charset="0"/>
              </a:rPr>
              <a:t>AuthMethod</a:t>
            </a:r>
            <a:r>
              <a:rPr lang="en-US" sz="1200" b="0">
                <a:solidFill>
                  <a:srgbClr val="000000"/>
                </a:solidFill>
                <a:effectLst/>
                <a:highlight>
                  <a:srgbClr val="FFFF00"/>
                </a:highlight>
                <a:latin typeface="Consolas" panose="020B0609020204030204" pitchFamily="49" charset="0"/>
              </a:rPr>
              <a:t>) * </a:t>
            </a:r>
            <a:r>
              <a:rPr lang="en-US" sz="1200" b="0">
                <a:solidFill>
                  <a:srgbClr val="098658"/>
                </a:solidFill>
                <a:effectLst/>
                <a:highlight>
                  <a:srgbClr val="FFFF00"/>
                </a:highlight>
                <a:latin typeface="Consolas" panose="020B0609020204030204" pitchFamily="49" charset="0"/>
              </a:rPr>
              <a:t>100.0</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totalCount</a:t>
            </a:r>
            <a:r>
              <a:rPr lang="en-US" sz="1200" b="0">
                <a:solidFill>
                  <a:srgbClr val="000000"/>
                </a:solidFill>
                <a:effectLst/>
                <a:highlight>
                  <a:srgbClr val="FFFF00"/>
                </a:highlight>
                <a:latin typeface="Consolas" panose="020B0609020204030204" pitchFamily="49" charset="0"/>
              </a:rPr>
              <a:t> </a:t>
            </a:r>
            <a:r>
              <a:rPr lang="en-US" sz="1200" b="0">
                <a:solidFill>
                  <a:srgbClr val="0000FF"/>
                </a:solidFill>
                <a:effectLst/>
                <a:highlight>
                  <a:srgbClr val="FFFF00"/>
                </a:highlight>
                <a:latin typeface="Consolas" panose="020B0609020204030204" pitchFamily="49" charset="0"/>
              </a:rPr>
              <a:t>by</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AuthMethod</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latin typeface="Consolas" panose="020B0609020204030204" pitchFamily="49" charset="0"/>
              </a:rPr>
              <a:t>//aggregate count, divide by total count</a:t>
            </a:r>
            <a:endParaRPr lang="en-US" sz="1200" b="0">
              <a:solidFill>
                <a:srgbClr val="000000"/>
              </a:solidFill>
              <a:effectLst/>
              <a:highlight>
                <a:srgbClr val="FFFF00"/>
              </a:highlight>
              <a:latin typeface="Consolas" panose="020B0609020204030204" pitchFamily="49" charset="0"/>
            </a:endParaRPr>
          </a:p>
        </p:txBody>
      </p:sp>
    </p:spTree>
    <p:extLst>
      <p:ext uri="{BB962C8B-B14F-4D97-AF65-F5344CB8AC3E}">
        <p14:creationId xmlns:p14="http://schemas.microsoft.com/office/powerpoint/2010/main" val="15437334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292CB11-19B2-C1F6-9B13-7E2B4CA6795F}"/>
              </a:ext>
            </a:extLst>
          </p:cNvPr>
          <p:cNvSpPr>
            <a:spLocks noGrp="1"/>
          </p:cNvSpPr>
          <p:nvPr>
            <p:ph type="title"/>
          </p:nvPr>
        </p:nvSpPr>
        <p:spPr/>
        <p:txBody>
          <a:bodyPr/>
          <a:lstStyle/>
          <a:p>
            <a:r>
              <a:rPr lang="en-US" dirty="0"/>
              <a:t>Converting count to percentages</a:t>
            </a:r>
          </a:p>
        </p:txBody>
      </p:sp>
      <p:pic>
        <p:nvPicPr>
          <p:cNvPr id="7" name="Picture 6">
            <a:extLst>
              <a:ext uri="{FF2B5EF4-FFF2-40B4-BE49-F238E27FC236}">
                <a16:creationId xmlns:a16="http://schemas.microsoft.com/office/drawing/2014/main" id="{7E6695C5-E668-9ED3-8713-3D355DB9003C}"/>
              </a:ext>
            </a:extLst>
          </p:cNvPr>
          <p:cNvPicPr>
            <a:picLocks noChangeAspect="1"/>
          </p:cNvPicPr>
          <p:nvPr/>
        </p:nvPicPr>
        <p:blipFill>
          <a:blip r:embed="rId2"/>
          <a:stretch>
            <a:fillRect/>
          </a:stretch>
        </p:blipFill>
        <p:spPr>
          <a:xfrm>
            <a:off x="485877" y="2052370"/>
            <a:ext cx="11248923" cy="3402321"/>
          </a:xfrm>
          <a:prstGeom prst="rect">
            <a:avLst/>
          </a:prstGeom>
        </p:spPr>
      </p:pic>
    </p:spTree>
    <p:extLst>
      <p:ext uri="{BB962C8B-B14F-4D97-AF65-F5344CB8AC3E}">
        <p14:creationId xmlns:p14="http://schemas.microsoft.com/office/powerpoint/2010/main" val="3773674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12188-33CD-5E6C-BD56-FBAE40FA5C04}"/>
              </a:ext>
            </a:extLst>
          </p:cNvPr>
          <p:cNvSpPr>
            <a:spLocks noGrp="1"/>
          </p:cNvSpPr>
          <p:nvPr>
            <p:ph type="title"/>
          </p:nvPr>
        </p:nvSpPr>
        <p:spPr/>
        <p:txBody>
          <a:bodyPr/>
          <a:lstStyle/>
          <a:p>
            <a:r>
              <a:rPr lang="en-US"/>
              <a:t>Interactive Graphs</a:t>
            </a:r>
          </a:p>
        </p:txBody>
      </p:sp>
      <p:sp>
        <p:nvSpPr>
          <p:cNvPr id="5" name="Text Placeholder 4">
            <a:extLst>
              <a:ext uri="{FF2B5EF4-FFF2-40B4-BE49-F238E27FC236}">
                <a16:creationId xmlns:a16="http://schemas.microsoft.com/office/drawing/2014/main" id="{3F82D867-3151-B813-F6E6-D045A6B0FF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936393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F743-317D-1D0B-685F-1ACAB48019BA}"/>
              </a:ext>
            </a:extLst>
          </p:cNvPr>
          <p:cNvSpPr>
            <a:spLocks noGrp="1"/>
          </p:cNvSpPr>
          <p:nvPr>
            <p:ph type="title"/>
          </p:nvPr>
        </p:nvSpPr>
        <p:spPr/>
        <p:txBody>
          <a:bodyPr/>
          <a:lstStyle/>
          <a:p>
            <a:r>
              <a:rPr lang="en-US"/>
              <a:t>Interactive Graphs</a:t>
            </a:r>
          </a:p>
        </p:txBody>
      </p:sp>
      <p:pic>
        <p:nvPicPr>
          <p:cNvPr id="7" name="Picture 6">
            <a:extLst>
              <a:ext uri="{FF2B5EF4-FFF2-40B4-BE49-F238E27FC236}">
                <a16:creationId xmlns:a16="http://schemas.microsoft.com/office/drawing/2014/main" id="{C25B771A-2521-E8BB-CD13-98F7EE5D028F}"/>
              </a:ext>
            </a:extLst>
          </p:cNvPr>
          <p:cNvPicPr>
            <a:picLocks noChangeAspect="1"/>
          </p:cNvPicPr>
          <p:nvPr/>
        </p:nvPicPr>
        <p:blipFill>
          <a:blip r:embed="rId2"/>
          <a:stretch>
            <a:fillRect/>
          </a:stretch>
        </p:blipFill>
        <p:spPr>
          <a:xfrm>
            <a:off x="457200" y="1981003"/>
            <a:ext cx="11529570" cy="2960698"/>
          </a:xfrm>
          <a:prstGeom prst="rect">
            <a:avLst/>
          </a:prstGeom>
        </p:spPr>
      </p:pic>
    </p:spTree>
    <p:extLst>
      <p:ext uri="{BB962C8B-B14F-4D97-AF65-F5344CB8AC3E}">
        <p14:creationId xmlns:p14="http://schemas.microsoft.com/office/powerpoint/2010/main" val="34169848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3C1205-C7C3-C9CD-4FDA-AA19076E001D}"/>
              </a:ext>
            </a:extLst>
          </p:cNvPr>
          <p:cNvPicPr>
            <a:picLocks noChangeAspect="1"/>
          </p:cNvPicPr>
          <p:nvPr/>
        </p:nvPicPr>
        <p:blipFill>
          <a:blip r:embed="rId2"/>
          <a:stretch>
            <a:fillRect/>
          </a:stretch>
        </p:blipFill>
        <p:spPr>
          <a:xfrm>
            <a:off x="6257443" y="1216883"/>
            <a:ext cx="4829174" cy="4865106"/>
          </a:xfrm>
          <a:prstGeom prst="rect">
            <a:avLst/>
          </a:prstGeom>
        </p:spPr>
      </p:pic>
      <p:sp>
        <p:nvSpPr>
          <p:cNvPr id="2" name="Title 1">
            <a:extLst>
              <a:ext uri="{FF2B5EF4-FFF2-40B4-BE49-F238E27FC236}">
                <a16:creationId xmlns:a16="http://schemas.microsoft.com/office/drawing/2014/main" id="{71207645-89A3-1B62-0148-71088715D70C}"/>
              </a:ext>
            </a:extLst>
          </p:cNvPr>
          <p:cNvSpPr>
            <a:spLocks noGrp="1"/>
          </p:cNvSpPr>
          <p:nvPr>
            <p:ph type="title"/>
          </p:nvPr>
        </p:nvSpPr>
        <p:spPr/>
        <p:txBody>
          <a:bodyPr/>
          <a:lstStyle/>
          <a:p>
            <a:r>
              <a:rPr lang="en-US"/>
              <a:t>Interactive graphs</a:t>
            </a:r>
          </a:p>
        </p:txBody>
      </p:sp>
      <p:sp>
        <p:nvSpPr>
          <p:cNvPr id="7" name="Rectangle: Rounded Corners 6">
            <a:extLst>
              <a:ext uri="{FF2B5EF4-FFF2-40B4-BE49-F238E27FC236}">
                <a16:creationId xmlns:a16="http://schemas.microsoft.com/office/drawing/2014/main" id="{65CA7C29-898C-FFC8-0AD8-775E9CD611D8}"/>
              </a:ext>
            </a:extLst>
          </p:cNvPr>
          <p:cNvSpPr/>
          <p:nvPr/>
        </p:nvSpPr>
        <p:spPr>
          <a:xfrm>
            <a:off x="6418578" y="2751364"/>
            <a:ext cx="2739709" cy="440872"/>
          </a:xfrm>
          <a:prstGeom prst="roundRect">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6DD5B59-2748-18B9-3912-71830A4DCE90}"/>
              </a:ext>
            </a:extLst>
          </p:cNvPr>
          <p:cNvPicPr>
            <a:picLocks noChangeAspect="1"/>
          </p:cNvPicPr>
          <p:nvPr/>
        </p:nvPicPr>
        <p:blipFill>
          <a:blip r:embed="rId3"/>
          <a:stretch>
            <a:fillRect/>
          </a:stretch>
        </p:blipFill>
        <p:spPr>
          <a:xfrm>
            <a:off x="8130895" y="3505199"/>
            <a:ext cx="2804209" cy="3217605"/>
          </a:xfrm>
          <a:prstGeom prst="rect">
            <a:avLst/>
          </a:prstGeom>
        </p:spPr>
      </p:pic>
      <p:sp>
        <p:nvSpPr>
          <p:cNvPr id="9" name="Rectangle: Rounded Corners 8">
            <a:extLst>
              <a:ext uri="{FF2B5EF4-FFF2-40B4-BE49-F238E27FC236}">
                <a16:creationId xmlns:a16="http://schemas.microsoft.com/office/drawing/2014/main" id="{56CD6BFE-E44C-6757-7BE1-8C2589E7FA43}"/>
              </a:ext>
            </a:extLst>
          </p:cNvPr>
          <p:cNvSpPr/>
          <p:nvPr/>
        </p:nvSpPr>
        <p:spPr>
          <a:xfrm>
            <a:off x="8719930" y="4422952"/>
            <a:ext cx="1338470" cy="1818822"/>
          </a:xfrm>
          <a:prstGeom prst="roundRect">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67BD17D-2A93-F567-91E1-6DC338317D18}"/>
              </a:ext>
            </a:extLst>
          </p:cNvPr>
          <p:cNvPicPr>
            <a:picLocks noChangeAspect="1"/>
          </p:cNvPicPr>
          <p:nvPr/>
        </p:nvPicPr>
        <p:blipFill>
          <a:blip r:embed="rId4"/>
          <a:stretch>
            <a:fillRect/>
          </a:stretch>
        </p:blipFill>
        <p:spPr>
          <a:xfrm>
            <a:off x="780087" y="1888191"/>
            <a:ext cx="4829173" cy="3234016"/>
          </a:xfrm>
          <a:prstGeom prst="rect">
            <a:avLst/>
          </a:prstGeom>
        </p:spPr>
      </p:pic>
    </p:spTree>
    <p:extLst>
      <p:ext uri="{BB962C8B-B14F-4D97-AF65-F5344CB8AC3E}">
        <p14:creationId xmlns:p14="http://schemas.microsoft.com/office/powerpoint/2010/main" val="2361540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Interactive graphs</a:t>
            </a:r>
          </a:p>
        </p:txBody>
      </p:sp>
      <p:sp>
        <p:nvSpPr>
          <p:cNvPr id="9" name="TextBox 8">
            <a:extLst>
              <a:ext uri="{FF2B5EF4-FFF2-40B4-BE49-F238E27FC236}">
                <a16:creationId xmlns:a16="http://schemas.microsoft.com/office/drawing/2014/main" id="{0A6D7A3D-8335-7F4E-8D65-9933FE87F8B8}"/>
              </a:ext>
            </a:extLst>
          </p:cNvPr>
          <p:cNvSpPr txBox="1"/>
          <p:nvPr/>
        </p:nvSpPr>
        <p:spPr>
          <a:xfrm>
            <a:off x="1463474" y="5255943"/>
            <a:ext cx="9265052" cy="1369606"/>
          </a:xfrm>
          <a:prstGeom prst="rect">
            <a:avLst/>
          </a:prstGeom>
          <a:noFill/>
        </p:spPr>
        <p:txBody>
          <a:bodyPr wrap="square">
            <a:spAutoFit/>
          </a:bodyPr>
          <a:lstStyle/>
          <a:p>
            <a:endParaRPr lang="en-US" sz="1100" b="0">
              <a:solidFill>
                <a:srgbClr val="000000"/>
              </a:solidFill>
              <a:effectLst/>
              <a:latin typeface="Consolas" panose="020B0609020204030204" pitchFamily="49" charset="0"/>
            </a:endParaRPr>
          </a:p>
          <a:p>
            <a:r>
              <a:rPr lang="en-US" b="0">
                <a:solidFill>
                  <a:srgbClr val="000000"/>
                </a:solidFill>
                <a:effectLst/>
                <a:latin typeface="Consolas" panose="020B0609020204030204" pitchFamily="49" charset="0"/>
              </a:rPr>
              <a:t>|</a:t>
            </a:r>
            <a:r>
              <a:rPr lang="en-US" b="0">
                <a:solidFill>
                  <a:srgbClr val="0000FF"/>
                </a:solidFill>
                <a:effectLst/>
                <a:latin typeface="Consolas" panose="020B0609020204030204" pitchFamily="49" charset="0"/>
              </a:rPr>
              <a:t>mv-expand</a:t>
            </a:r>
            <a:r>
              <a:rPr lang="en-US" b="0">
                <a:solidFill>
                  <a:srgbClr val="000000"/>
                </a:solidFill>
                <a:effectLst/>
                <a:latin typeface="Consolas" panose="020B0609020204030204" pitchFamily="49" charset="0"/>
              </a:rPr>
              <a:t> </a:t>
            </a:r>
            <a:r>
              <a:rPr lang="en-US" b="0" err="1">
                <a:solidFill>
                  <a:srgbClr val="000000"/>
                </a:solidFill>
                <a:effectLst/>
                <a:latin typeface="Consolas" panose="020B0609020204030204" pitchFamily="49" charset="0"/>
              </a:rPr>
              <a:t>ParsedMethod</a:t>
            </a:r>
            <a:r>
              <a:rPr lang="en-US">
                <a:solidFill>
                  <a:srgbClr val="000000"/>
                </a:solidFill>
                <a:latin typeface="Consolas" panose="020B0609020204030204" pitchFamily="49" charset="0"/>
              </a:rPr>
              <a:t> </a:t>
            </a:r>
            <a:r>
              <a:rPr lang="en-US" b="0">
                <a:solidFill>
                  <a:srgbClr val="000000"/>
                </a:solidFill>
                <a:effectLst/>
                <a:latin typeface="Consolas" panose="020B0609020204030204" pitchFamily="49" charset="0"/>
              </a:rPr>
              <a:t>= </a:t>
            </a:r>
            <a:r>
              <a:rPr lang="en-US" b="0" err="1">
                <a:solidFill>
                  <a:srgbClr val="000000"/>
                </a:solidFill>
                <a:effectLst/>
                <a:latin typeface="Consolas" panose="020B0609020204030204" pitchFamily="49" charset="0"/>
              </a:rPr>
              <a:t>parse_json</a:t>
            </a:r>
            <a:r>
              <a:rPr lang="en-US" b="0">
                <a:solidFill>
                  <a:srgbClr val="000000"/>
                </a:solidFill>
                <a:effectLst/>
                <a:latin typeface="Consolas" panose="020B0609020204030204" pitchFamily="49" charset="0"/>
              </a:rPr>
              <a:t>(</a:t>
            </a:r>
            <a:r>
              <a:rPr lang="en-US" b="0" err="1">
                <a:solidFill>
                  <a:srgbClr val="000000"/>
                </a:solidFill>
                <a:effectLst/>
                <a:latin typeface="Consolas" panose="020B0609020204030204" pitchFamily="49" charset="0"/>
              </a:rPr>
              <a:t>tostring</a:t>
            </a:r>
            <a:r>
              <a:rPr lang="en-US" b="0">
                <a:solidFill>
                  <a:srgbClr val="000000"/>
                </a:solidFill>
                <a:effectLst/>
                <a:latin typeface="Consolas" panose="020B0609020204030204" pitchFamily="49" charset="0"/>
              </a:rPr>
              <a:t>(</a:t>
            </a:r>
            <a:r>
              <a:rPr lang="en-US" b="0">
                <a:solidFill>
                  <a:srgbClr val="A31515"/>
                </a:solidFill>
                <a:effectLst/>
                <a:latin typeface="Consolas" panose="020B0609020204030204" pitchFamily="49" charset="0"/>
              </a:rPr>
              <a:t>'{</a:t>
            </a:r>
            <a:r>
              <a:rPr lang="en-US" b="0" err="1">
                <a:solidFill>
                  <a:srgbClr val="A31515"/>
                </a:solidFill>
                <a:effectLst/>
                <a:latin typeface="Consolas" panose="020B0609020204030204" pitchFamily="49" charset="0"/>
              </a:rPr>
              <a:t>SelectedAuthMethod</a:t>
            </a:r>
            <a:r>
              <a:rPr lang="en-US" b="0">
                <a:solidFill>
                  <a:srgbClr val="A31515"/>
                </a:solidFill>
                <a:effectLst/>
                <a:latin typeface="Consolas" panose="020B0609020204030204" pitchFamily="49" charset="0"/>
              </a:rPr>
              <a:t>}'</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r>
              <a:rPr lang="en-US" b="0">
                <a:solidFill>
                  <a:srgbClr val="0000FF"/>
                </a:solidFill>
                <a:effectLst/>
                <a:latin typeface="Consolas" panose="020B0609020204030204" pitchFamily="49" charset="0"/>
              </a:rPr>
              <a:t>extend </a:t>
            </a:r>
            <a:r>
              <a:rPr lang="en-US" b="0">
                <a:solidFill>
                  <a:srgbClr val="000000"/>
                </a:solidFill>
                <a:effectLst/>
                <a:latin typeface="Consolas" panose="020B0609020204030204" pitchFamily="49" charset="0"/>
              </a:rPr>
              <a:t> </a:t>
            </a:r>
            <a:r>
              <a:rPr lang="en-US" b="0" err="1">
                <a:solidFill>
                  <a:srgbClr val="000000"/>
                </a:solidFill>
                <a:effectLst/>
                <a:latin typeface="Consolas" panose="020B0609020204030204" pitchFamily="49" charset="0"/>
              </a:rPr>
              <a:t>SelectedAuthMethod</a:t>
            </a:r>
            <a:r>
              <a:rPr lang="en-US" b="0">
                <a:solidFill>
                  <a:srgbClr val="000000"/>
                </a:solidFill>
                <a:effectLst/>
                <a:latin typeface="Consolas" panose="020B0609020204030204" pitchFamily="49" charset="0"/>
              </a:rPr>
              <a:t> = </a:t>
            </a:r>
            <a:r>
              <a:rPr lang="en-US" b="0" err="1">
                <a:solidFill>
                  <a:srgbClr val="000000"/>
                </a:solidFill>
                <a:effectLst/>
                <a:latin typeface="Consolas" panose="020B0609020204030204" pitchFamily="49" charset="0"/>
              </a:rPr>
              <a:t>ParsedMethod.series</a:t>
            </a:r>
            <a:endParaRPr lang="en-US" b="0">
              <a:solidFill>
                <a:srgbClr val="000000"/>
              </a:solidFill>
              <a:effectLst/>
              <a:latin typeface="Consolas" panose="020B0609020204030204" pitchFamily="49" charset="0"/>
            </a:endParaRPr>
          </a:p>
          <a:p>
            <a:r>
              <a:rPr lang="en-US" b="0">
                <a:solidFill>
                  <a:srgbClr val="000000"/>
                </a:solidFill>
                <a:effectLst/>
                <a:latin typeface="Consolas" panose="020B0609020204030204" pitchFamily="49" charset="0"/>
              </a:rPr>
              <a:t>|</a:t>
            </a:r>
            <a:r>
              <a:rPr lang="en-US" b="0">
                <a:solidFill>
                  <a:srgbClr val="0000FF"/>
                </a:solidFill>
                <a:effectLst/>
                <a:latin typeface="Consolas" panose="020B0609020204030204" pitchFamily="49" charset="0"/>
              </a:rPr>
              <a:t>where</a:t>
            </a:r>
            <a:r>
              <a:rPr lang="en-US" b="0">
                <a:solidFill>
                  <a:srgbClr val="000000"/>
                </a:solidFill>
                <a:effectLst/>
                <a:latin typeface="Consolas" panose="020B0609020204030204" pitchFamily="49" charset="0"/>
              </a:rPr>
              <a:t> </a:t>
            </a:r>
            <a:r>
              <a:rPr lang="en-US" b="0" err="1">
                <a:solidFill>
                  <a:srgbClr val="000000"/>
                </a:solidFill>
                <a:effectLst/>
                <a:latin typeface="Consolas" panose="020B0609020204030204" pitchFamily="49" charset="0"/>
              </a:rPr>
              <a:t>SelectedAuthMethod</a:t>
            </a:r>
            <a:r>
              <a:rPr lang="en-US" b="0">
                <a:solidFill>
                  <a:srgbClr val="000000"/>
                </a:solidFill>
                <a:effectLst/>
                <a:latin typeface="Consolas" panose="020B0609020204030204" pitchFamily="49" charset="0"/>
              </a:rPr>
              <a:t> == </a:t>
            </a:r>
            <a:r>
              <a:rPr lang="en-US" b="0">
                <a:solidFill>
                  <a:srgbClr val="A31515"/>
                </a:solidFill>
                <a:effectLst/>
                <a:latin typeface="Consolas" panose="020B0609020204030204" pitchFamily="49" charset="0"/>
              </a:rPr>
              <a:t>'All'</a:t>
            </a:r>
            <a:r>
              <a:rPr lang="en-US" b="0">
                <a:solidFill>
                  <a:srgbClr val="000000"/>
                </a:solidFill>
                <a:effectLst/>
                <a:latin typeface="Consolas" panose="020B0609020204030204" pitchFamily="49" charset="0"/>
              </a:rPr>
              <a:t> </a:t>
            </a:r>
            <a:r>
              <a:rPr lang="en-US" b="0">
                <a:solidFill>
                  <a:srgbClr val="0000FF"/>
                </a:solidFill>
                <a:effectLst/>
                <a:latin typeface="Consolas" panose="020B0609020204030204" pitchFamily="49" charset="0"/>
              </a:rPr>
              <a:t>or</a:t>
            </a:r>
            <a:r>
              <a:rPr lang="en-US" b="0">
                <a:solidFill>
                  <a:srgbClr val="000000"/>
                </a:solidFill>
                <a:effectLst/>
                <a:latin typeface="Consolas" panose="020B0609020204030204" pitchFamily="49" charset="0"/>
              </a:rPr>
              <a:t> (</a:t>
            </a:r>
            <a:r>
              <a:rPr lang="en-US" b="0" err="1">
                <a:solidFill>
                  <a:srgbClr val="000000"/>
                </a:solidFill>
                <a:effectLst/>
                <a:latin typeface="Consolas" panose="020B0609020204030204" pitchFamily="49" charset="0"/>
              </a:rPr>
              <a:t>AuthMethod</a:t>
            </a:r>
            <a:r>
              <a:rPr lang="en-US" b="0">
                <a:solidFill>
                  <a:srgbClr val="000000"/>
                </a:solidFill>
                <a:effectLst/>
                <a:latin typeface="Consolas" panose="020B0609020204030204" pitchFamily="49" charset="0"/>
              </a:rPr>
              <a:t> == </a:t>
            </a:r>
            <a:r>
              <a:rPr lang="en-US" b="0" err="1">
                <a:solidFill>
                  <a:srgbClr val="000000"/>
                </a:solidFill>
                <a:effectLst/>
                <a:latin typeface="Consolas" panose="020B0609020204030204" pitchFamily="49" charset="0"/>
              </a:rPr>
              <a:t>SelectedAuthMethod</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    </a:t>
            </a:r>
          </a:p>
        </p:txBody>
      </p:sp>
      <p:sp>
        <p:nvSpPr>
          <p:cNvPr id="6" name="Rectangle: Rounded Corners 5">
            <a:extLst>
              <a:ext uri="{FF2B5EF4-FFF2-40B4-BE49-F238E27FC236}">
                <a16:creationId xmlns:a16="http://schemas.microsoft.com/office/drawing/2014/main" id="{557B60F6-C187-FC8E-1297-4CD2F71FFD8C}"/>
              </a:ext>
            </a:extLst>
          </p:cNvPr>
          <p:cNvSpPr/>
          <p:nvPr/>
        </p:nvSpPr>
        <p:spPr>
          <a:xfrm>
            <a:off x="7334187" y="5401275"/>
            <a:ext cx="2776331" cy="395355"/>
          </a:xfrm>
          <a:prstGeom prst="roundRect">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C1C53EE-FA3F-F94E-E264-A14EC7340255}"/>
              </a:ext>
            </a:extLst>
          </p:cNvPr>
          <p:cNvPicPr>
            <a:picLocks noChangeAspect="1"/>
          </p:cNvPicPr>
          <p:nvPr/>
        </p:nvPicPr>
        <p:blipFill>
          <a:blip r:embed="rId2"/>
          <a:stretch>
            <a:fillRect/>
          </a:stretch>
        </p:blipFill>
        <p:spPr>
          <a:xfrm>
            <a:off x="2239946" y="1958212"/>
            <a:ext cx="7712108" cy="2941575"/>
          </a:xfrm>
          <a:prstGeom prst="rect">
            <a:avLst/>
          </a:prstGeom>
        </p:spPr>
      </p:pic>
    </p:spTree>
    <p:extLst>
      <p:ext uri="{BB962C8B-B14F-4D97-AF65-F5344CB8AC3E}">
        <p14:creationId xmlns:p14="http://schemas.microsoft.com/office/powerpoint/2010/main" val="36530403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Interactive graphs</a:t>
            </a:r>
          </a:p>
        </p:txBody>
      </p:sp>
      <p:sp>
        <p:nvSpPr>
          <p:cNvPr id="6" name="TextBox 5">
            <a:extLst>
              <a:ext uri="{FF2B5EF4-FFF2-40B4-BE49-F238E27FC236}">
                <a16:creationId xmlns:a16="http://schemas.microsoft.com/office/drawing/2014/main" id="{EA6CA75E-D38D-3316-BFD3-598DADC97432}"/>
              </a:ext>
            </a:extLst>
          </p:cNvPr>
          <p:cNvSpPr txBox="1"/>
          <p:nvPr/>
        </p:nvSpPr>
        <p:spPr>
          <a:xfrm>
            <a:off x="457200" y="1690688"/>
            <a:ext cx="11384202" cy="5239896"/>
          </a:xfrm>
          <a:prstGeom prst="rect">
            <a:avLst/>
          </a:prstGeom>
          <a:noFill/>
        </p:spPr>
        <p:txBody>
          <a:bodyPr wrap="square">
            <a:spAutoFit/>
          </a:bodyPr>
          <a:lstStyle/>
          <a:p>
            <a:r>
              <a:rPr lang="en-US" sz="1200" b="0" err="1">
                <a:solidFill>
                  <a:srgbClr val="000000"/>
                </a:solidFill>
                <a:effectLst/>
                <a:latin typeface="Consolas" panose="020B0609020204030204" pitchFamily="49" charset="0"/>
              </a:rPr>
              <a:t>SigninLogs</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mv-expand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ParsedFields</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AuthenticationDetails</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Authentication Details column and put in new column called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a:t>
            </a: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ParsedFields.authenticationMethod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//create new column by extracting the </a:t>
            </a:r>
            <a:r>
              <a:rPr lang="en-US" sz="1200" b="1" err="1">
                <a:solidFill>
                  <a:srgbClr val="00B050"/>
                </a:solidFill>
                <a:effectLst/>
                <a:latin typeface="Consolas" panose="020B0609020204030204" pitchFamily="49" charset="0"/>
              </a:rPr>
              <a:t>authenticationMethod</a:t>
            </a:r>
            <a:r>
              <a:rPr lang="en-US" sz="1200" b="1">
                <a:solidFill>
                  <a:srgbClr val="00B050"/>
                </a:solidFill>
                <a:effectLst/>
                <a:latin typeface="Consolas" panose="020B0609020204030204" pitchFamily="49" charset="0"/>
              </a:rPr>
              <a:t> value out of the </a:t>
            </a:r>
            <a:r>
              <a:rPr lang="en-US" sz="1200" b="1" err="1">
                <a:solidFill>
                  <a:srgbClr val="00B050"/>
                </a:solidFill>
                <a:effectLst/>
                <a:latin typeface="Consolas" panose="020B0609020204030204" pitchFamily="49" charset="0"/>
              </a:rPr>
              <a:t>ParsedFields</a:t>
            </a:r>
            <a:r>
              <a:rPr lang="en-US" sz="1200" b="1">
                <a:solidFill>
                  <a:srgbClr val="00B050"/>
                </a:solidFill>
                <a:effectLst/>
                <a:latin typeface="Consolas" panose="020B0609020204030204" pitchFamily="49" charset="0"/>
              </a:rPr>
              <a:t>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AuthenticationMethod</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p>
          <a:p>
            <a:r>
              <a:rPr lang="en-US" sz="1200" b="0">
                <a:solidFill>
                  <a:srgbClr val="000000"/>
                </a:solidFill>
                <a:effectLst/>
                <a:highlight>
                  <a:srgbClr val="FFFF00"/>
                </a:highlight>
                <a:latin typeface="Consolas" panose="020B0609020204030204" pitchFamily="49" charset="0"/>
              </a:rPr>
              <a:t>|</a:t>
            </a:r>
            <a:r>
              <a:rPr lang="en-US" sz="1200" b="0">
                <a:solidFill>
                  <a:srgbClr val="0000FF"/>
                </a:solidFill>
                <a:effectLst/>
                <a:highlight>
                  <a:srgbClr val="FFFF00"/>
                </a:highlight>
                <a:latin typeface="Consolas" panose="020B0609020204030204" pitchFamily="49" charset="0"/>
              </a:rPr>
              <a:t>mv-expand</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ParsedMethod</a:t>
            </a:r>
            <a:r>
              <a:rPr lang="en-US" sz="1200" b="0">
                <a:solidFill>
                  <a:srgbClr val="000000"/>
                </a:solidFill>
                <a:effectLst/>
                <a:highlight>
                  <a:srgbClr val="FFFF00"/>
                </a:highlight>
                <a:latin typeface="Consolas" panose="020B0609020204030204" pitchFamily="49" charset="0"/>
              </a:rPr>
              <a:t> = </a:t>
            </a:r>
            <a:r>
              <a:rPr lang="en-US" sz="1200" b="0" err="1">
                <a:solidFill>
                  <a:srgbClr val="000000"/>
                </a:solidFill>
                <a:effectLst/>
                <a:highlight>
                  <a:srgbClr val="FFFF00"/>
                </a:highlight>
                <a:latin typeface="Consolas" panose="020B0609020204030204" pitchFamily="49" charset="0"/>
              </a:rPr>
              <a:t>parse_json</a:t>
            </a:r>
            <a:r>
              <a:rPr lang="en-US" sz="1200" b="0">
                <a:solidFill>
                  <a:srgbClr val="000000"/>
                </a:solidFill>
                <a:effectLst/>
                <a:highlight>
                  <a:srgbClr val="FFFF00"/>
                </a:highlight>
                <a:latin typeface="Consolas" panose="020B0609020204030204" pitchFamily="49" charset="0"/>
              </a:rPr>
              <a:t>(</a:t>
            </a:r>
            <a:r>
              <a:rPr lang="en-US" sz="1200" b="0" err="1">
                <a:solidFill>
                  <a:srgbClr val="000000"/>
                </a:solidFill>
                <a:effectLst/>
                <a:highlight>
                  <a:srgbClr val="FFFF00"/>
                </a:highlight>
                <a:latin typeface="Consolas" panose="020B0609020204030204" pitchFamily="49" charset="0"/>
              </a:rPr>
              <a:t>tostring</a:t>
            </a:r>
            <a:r>
              <a:rPr lang="en-US" sz="1200" b="0">
                <a:solidFill>
                  <a:srgbClr val="000000"/>
                </a:solidFill>
                <a:effectLst/>
                <a:highlight>
                  <a:srgbClr val="FFFF00"/>
                </a:highlight>
                <a:latin typeface="Consolas" panose="020B0609020204030204" pitchFamily="49" charset="0"/>
              </a:rPr>
              <a:t>(</a:t>
            </a:r>
            <a:r>
              <a:rPr lang="en-US" sz="1200" b="0">
                <a:solidFill>
                  <a:srgbClr val="A31515"/>
                </a:solidFill>
                <a:effectLst/>
                <a:highlight>
                  <a:srgbClr val="FFFF00"/>
                </a:highlight>
                <a:latin typeface="Consolas" panose="020B0609020204030204" pitchFamily="49" charset="0"/>
              </a:rPr>
              <a:t>'{</a:t>
            </a:r>
            <a:r>
              <a:rPr lang="en-US" sz="1200" b="0" err="1">
                <a:solidFill>
                  <a:srgbClr val="A31515"/>
                </a:solidFill>
                <a:effectLst/>
                <a:highlight>
                  <a:srgbClr val="FFFF00"/>
                </a:highlight>
                <a:latin typeface="Consolas" panose="020B0609020204030204" pitchFamily="49" charset="0"/>
              </a:rPr>
              <a:t>SelectedAuthMethod</a:t>
            </a:r>
            <a:r>
              <a:rPr lang="en-US" sz="1200" b="0">
                <a:solidFill>
                  <a:srgbClr val="A31515"/>
                </a:solidFill>
                <a:effectLst/>
                <a:highlight>
                  <a:srgbClr val="FFFF00"/>
                </a:highlight>
                <a:latin typeface="Consolas" panose="020B0609020204030204" pitchFamily="49" charset="0"/>
              </a:rPr>
              <a:t>}’</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effectLst/>
                <a:latin typeface="Consolas" panose="020B0609020204030204" pitchFamily="49" charset="0"/>
              </a:rPr>
              <a:t>//parse out </a:t>
            </a:r>
            <a:r>
              <a:rPr lang="en-US" sz="1200" b="1" err="1">
                <a:solidFill>
                  <a:srgbClr val="00B050"/>
                </a:solidFill>
                <a:effectLst/>
                <a:latin typeface="Consolas" panose="020B0609020204030204" pitchFamily="49" charset="0"/>
              </a:rPr>
              <a:t>SelectedAuthMethod</a:t>
            </a:r>
            <a:endParaRPr lang="en-US" sz="1200" b="0">
              <a:solidFill>
                <a:srgbClr val="000000"/>
              </a:solidFill>
              <a:effectLst/>
              <a:highlight>
                <a:srgbClr val="FFFF00"/>
              </a:highlight>
              <a:latin typeface="Consolas" panose="020B0609020204030204" pitchFamily="49" charset="0"/>
            </a:endParaRPr>
          </a:p>
          <a:p>
            <a:r>
              <a:rPr lang="en-US" sz="1200" b="0">
                <a:solidFill>
                  <a:srgbClr val="000000"/>
                </a:solidFill>
                <a:effectLst/>
                <a:highlight>
                  <a:srgbClr val="FFFF00"/>
                </a:highlight>
                <a:latin typeface="Consolas" panose="020B0609020204030204" pitchFamily="49" charset="0"/>
              </a:rPr>
              <a:t>    |</a:t>
            </a:r>
            <a:r>
              <a:rPr lang="en-US" sz="1200" b="0">
                <a:solidFill>
                  <a:srgbClr val="0000FF"/>
                </a:solidFill>
                <a:effectLst/>
                <a:highlight>
                  <a:srgbClr val="FFFF00"/>
                </a:highlight>
                <a:latin typeface="Consolas" panose="020B0609020204030204" pitchFamily="49" charset="0"/>
              </a:rPr>
              <a:t>extend</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SelectedAuthMethod</a:t>
            </a:r>
            <a:r>
              <a:rPr lang="en-US" sz="1200" b="0">
                <a:solidFill>
                  <a:srgbClr val="000000"/>
                </a:solidFill>
                <a:effectLst/>
                <a:highlight>
                  <a:srgbClr val="FFFF00"/>
                </a:highlight>
                <a:latin typeface="Consolas" panose="020B0609020204030204" pitchFamily="49" charset="0"/>
              </a:rPr>
              <a:t> = </a:t>
            </a:r>
            <a:r>
              <a:rPr lang="en-US" sz="1200" b="0" err="1">
                <a:solidFill>
                  <a:srgbClr val="000000"/>
                </a:solidFill>
                <a:effectLst/>
                <a:highlight>
                  <a:srgbClr val="FFFF00"/>
                </a:highlight>
                <a:latin typeface="Consolas" panose="020B0609020204030204" pitchFamily="49" charset="0"/>
              </a:rPr>
              <a:t>ParsedMethod.series</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effectLst/>
                <a:latin typeface="Consolas" panose="020B0609020204030204" pitchFamily="49" charset="0"/>
              </a:rPr>
              <a:t>//create new column with by extracting series value</a:t>
            </a:r>
            <a:endParaRPr lang="en-US" sz="1200" b="0">
              <a:solidFill>
                <a:srgbClr val="000000"/>
              </a:solidFill>
              <a:effectLst/>
              <a:highlight>
                <a:srgbClr val="FFFF00"/>
              </a:highlight>
              <a:latin typeface="Consolas" panose="020B0609020204030204" pitchFamily="49" charset="0"/>
            </a:endParaRPr>
          </a:p>
          <a:p>
            <a:r>
              <a:rPr lang="en-US" sz="1200" b="0">
                <a:solidFill>
                  <a:srgbClr val="000000"/>
                </a:solidFill>
                <a:effectLst/>
                <a:highlight>
                  <a:srgbClr val="FFFF00"/>
                </a:highlight>
                <a:latin typeface="Consolas" panose="020B0609020204030204" pitchFamily="49" charset="0"/>
              </a:rPr>
              <a:t>    |</a:t>
            </a:r>
            <a:r>
              <a:rPr lang="en-US" sz="1200" b="0">
                <a:solidFill>
                  <a:srgbClr val="0000FF"/>
                </a:solidFill>
                <a:effectLst/>
                <a:highlight>
                  <a:srgbClr val="FFFF00"/>
                </a:highlight>
                <a:latin typeface="Consolas" panose="020B0609020204030204" pitchFamily="49" charset="0"/>
              </a:rPr>
              <a:t>where</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SelectedAuthMethod</a:t>
            </a:r>
            <a:r>
              <a:rPr lang="en-US" sz="1200" b="0">
                <a:solidFill>
                  <a:srgbClr val="000000"/>
                </a:solidFill>
                <a:effectLst/>
                <a:highlight>
                  <a:srgbClr val="FFFF00"/>
                </a:highlight>
                <a:latin typeface="Consolas" panose="020B0609020204030204" pitchFamily="49" charset="0"/>
              </a:rPr>
              <a:t> == </a:t>
            </a:r>
            <a:r>
              <a:rPr lang="en-US" sz="1200" b="0">
                <a:solidFill>
                  <a:srgbClr val="A31515"/>
                </a:solidFill>
                <a:effectLst/>
                <a:highlight>
                  <a:srgbClr val="FFFF00"/>
                </a:highlight>
                <a:latin typeface="Consolas" panose="020B0609020204030204" pitchFamily="49" charset="0"/>
              </a:rPr>
              <a:t>'All'</a:t>
            </a:r>
            <a:r>
              <a:rPr lang="en-US" sz="1200" b="0">
                <a:solidFill>
                  <a:srgbClr val="000000"/>
                </a:solidFill>
                <a:effectLst/>
                <a:highlight>
                  <a:srgbClr val="FFFF00"/>
                </a:highlight>
                <a:latin typeface="Consolas" panose="020B0609020204030204" pitchFamily="49" charset="0"/>
              </a:rPr>
              <a:t> </a:t>
            </a:r>
            <a:r>
              <a:rPr lang="en-US" sz="1200" b="0">
                <a:solidFill>
                  <a:srgbClr val="0000FF"/>
                </a:solidFill>
                <a:effectLst/>
                <a:highlight>
                  <a:srgbClr val="FFFF00"/>
                </a:highlight>
                <a:latin typeface="Consolas" panose="020B0609020204030204" pitchFamily="49" charset="0"/>
              </a:rPr>
              <a:t>or</a:t>
            </a:r>
            <a:r>
              <a:rPr lang="en-US" sz="1200" b="0">
                <a:solidFill>
                  <a:srgbClr val="000000"/>
                </a:solidFill>
                <a:effectLst/>
                <a:highlight>
                  <a:srgbClr val="FFFF00"/>
                </a:highlight>
                <a:latin typeface="Consolas" panose="020B0609020204030204" pitchFamily="49" charset="0"/>
              </a:rPr>
              <a:t> (</a:t>
            </a:r>
            <a:r>
              <a:rPr lang="en-US" sz="1200" b="0" err="1">
                <a:solidFill>
                  <a:srgbClr val="000000"/>
                </a:solidFill>
                <a:effectLst/>
                <a:highlight>
                  <a:srgbClr val="FFFF00"/>
                </a:highlight>
                <a:latin typeface="Consolas" panose="020B0609020204030204" pitchFamily="49" charset="0"/>
              </a:rPr>
              <a:t>AuthMethod</a:t>
            </a:r>
            <a:r>
              <a:rPr lang="en-US" sz="1200" b="0">
                <a:solidFill>
                  <a:srgbClr val="000000"/>
                </a:solidFill>
                <a:effectLst/>
                <a:highlight>
                  <a:srgbClr val="FFFF00"/>
                </a:highlight>
                <a:latin typeface="Consolas" panose="020B0609020204030204" pitchFamily="49" charset="0"/>
              </a:rPr>
              <a:t> == </a:t>
            </a:r>
            <a:r>
              <a:rPr lang="en-US" sz="1200" b="0" err="1">
                <a:solidFill>
                  <a:srgbClr val="000000"/>
                </a:solidFill>
                <a:effectLst/>
                <a:highlight>
                  <a:srgbClr val="FFFF00"/>
                </a:highlight>
                <a:latin typeface="Consolas" panose="020B0609020204030204" pitchFamily="49" charset="0"/>
              </a:rPr>
              <a:t>SelectedAuthMethod</a:t>
            </a:r>
            <a:r>
              <a:rPr lang="en-US" sz="1200" b="0">
                <a:solidFill>
                  <a:srgbClr val="000000"/>
                </a:solidFill>
                <a:effectLst/>
                <a:highlight>
                  <a:srgbClr val="FFFF00"/>
                </a:highlight>
                <a:latin typeface="Consolas" panose="020B0609020204030204" pitchFamily="49" charset="0"/>
              </a:rPr>
              <a:t>) </a:t>
            </a:r>
            <a:r>
              <a:rPr lang="en-US" sz="1200" b="1">
                <a:solidFill>
                  <a:srgbClr val="00B050"/>
                </a:solidFill>
                <a:effectLst/>
                <a:latin typeface="Consolas" panose="020B0609020204030204" pitchFamily="49" charset="0"/>
              </a:rPr>
              <a:t>//parameters for </a:t>
            </a:r>
            <a:r>
              <a:rPr lang="en-US" sz="1200" b="1" err="1">
                <a:solidFill>
                  <a:srgbClr val="00B050"/>
                </a:solidFill>
                <a:effectLst/>
                <a:latin typeface="Consolas" panose="020B0609020204030204" pitchFamily="49" charset="0"/>
              </a:rPr>
              <a:t>SelectedAuthMethod</a:t>
            </a:r>
            <a:endParaRPr lang="en-US" sz="1200">
              <a:solidFill>
                <a:srgbClr val="000000"/>
              </a:solidFill>
              <a:highlight>
                <a:srgbClr val="FFFF00"/>
              </a:highligh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ParsedFields2=</a:t>
            </a:r>
            <a:r>
              <a:rPr lang="en-US" sz="1200" b="0" err="1">
                <a:solidFill>
                  <a:srgbClr val="000000"/>
                </a:solidFill>
                <a:effectLst/>
                <a:latin typeface="Consolas" panose="020B0609020204030204" pitchFamily="49" charset="0"/>
              </a:rPr>
              <a:t>parse_json</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//parse out Device Details column and put in column called “ParsedFields2”</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 case(</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"Unmanaged"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DeviceDetail</a:t>
            </a:r>
            <a:r>
              <a:rPr lang="en-US" sz="1200" b="0">
                <a:solidFill>
                  <a:srgbClr val="000000"/>
                </a:solidFill>
                <a:effectLst/>
                <a:latin typeface="Consolas" panose="020B0609020204030204" pitchFamily="49" charset="0"/>
              </a:rPr>
              <a:t>[</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trustType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 ParsedFields2.operatingSystem </a:t>
            </a:r>
            <a:r>
              <a:rPr lang="en-US" sz="1200" b="1">
                <a:solidFill>
                  <a:srgbClr val="00B050"/>
                </a:solidFill>
                <a:effectLst/>
                <a:latin typeface="Consolas" panose="020B0609020204030204" pitchFamily="49" charset="0"/>
              </a:rPr>
              <a:t>//extract the </a:t>
            </a:r>
            <a:r>
              <a:rPr lang="en-US" sz="1200" b="1" err="1">
                <a:solidFill>
                  <a:srgbClr val="00B050"/>
                </a:solidFill>
                <a:effectLst/>
                <a:latin typeface="Consolas" panose="020B0609020204030204" pitchFamily="49" charset="0"/>
              </a:rPr>
              <a:t>operatingSystem</a:t>
            </a:r>
            <a:r>
              <a:rPr lang="en-US" sz="1200" b="1">
                <a:solidFill>
                  <a:srgbClr val="00B050"/>
                </a:solidFill>
                <a:effectLst/>
                <a:latin typeface="Consolas" panose="020B0609020204030204" pitchFamily="49" charset="0"/>
              </a:rPr>
              <a:t> value out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OS = </a:t>
            </a:r>
            <a:r>
              <a:rPr lang="en-US" sz="1200" b="0" err="1">
                <a:solidFill>
                  <a:srgbClr val="000000"/>
                </a:solidFill>
                <a:effectLst/>
                <a:latin typeface="Consolas" panose="020B0609020204030204" pitchFamily="49" charset="0"/>
              </a:rPr>
              <a:t>tostring</a:t>
            </a:r>
            <a:r>
              <a:rPr lang="en-US" sz="1200" b="0">
                <a:solidFill>
                  <a:srgbClr val="000000"/>
                </a:solidFill>
                <a:effectLst/>
                <a:latin typeface="Consolas" panose="020B0609020204030204" pitchFamily="49" charset="0"/>
              </a:rPr>
              <a:t>(</a:t>
            </a:r>
            <a:r>
              <a:rPr lang="en-US" sz="1200" b="0" err="1">
                <a:solidFill>
                  <a:srgbClr val="000000"/>
                </a:solidFill>
                <a:effectLst/>
                <a:latin typeface="Consolas" panose="020B0609020204030204" pitchFamily="49" charset="0"/>
              </a:rPr>
              <a:t>OperatingSystem</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//convert to string format</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"Previously satisfied"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and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 </a:t>
            </a:r>
            <a:r>
              <a:rPr lang="en-US" sz="1200" b="1">
                <a:solidFill>
                  <a:srgbClr val="00B050"/>
                </a:solidFill>
                <a:effectLst/>
                <a:latin typeface="Consolas" panose="020B0609020204030204" pitchFamily="49" charset="0"/>
              </a:rPr>
              <a:t>//remove Previously Satisfied and blank </a:t>
            </a:r>
            <a:r>
              <a:rPr lang="en-US" sz="1200" b="1" err="1">
                <a:solidFill>
                  <a:srgbClr val="00B050"/>
                </a:solidFill>
                <a:effectLst/>
                <a:latin typeface="Consolas" panose="020B0609020204030204" pitchFamily="49" charset="0"/>
              </a:rPr>
              <a:t>AuthMethods</a:t>
            </a:r>
            <a:r>
              <a:rPr lang="en-US" sz="1200" b="1">
                <a:solidFill>
                  <a:srgbClr val="00B050"/>
                </a:solidFill>
                <a:effectLst/>
                <a:latin typeface="Consolas" panose="020B0609020204030204" pitchFamily="49" charset="0"/>
              </a:rPr>
              <a:t> from the query</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"On-Premises Directory Synchronization Service Account“ </a:t>
            </a:r>
            <a:r>
              <a:rPr lang="en-US" sz="1200" b="1">
                <a:solidFill>
                  <a:srgbClr val="00B050"/>
                </a:solidFill>
                <a:effectLst/>
                <a:latin typeface="Consolas" panose="020B0609020204030204" pitchFamily="49" charset="0"/>
              </a:rPr>
              <a:t>//remove this </a:t>
            </a:r>
            <a:r>
              <a:rPr lang="en-US" sz="1200" b="1" err="1">
                <a:solidFill>
                  <a:srgbClr val="00B050"/>
                </a:solidFill>
                <a:effectLst/>
                <a:latin typeface="Consolas" panose="020B0609020204030204" pitchFamily="49" charset="0"/>
              </a:rPr>
              <a:t>UserDisplayDname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AuthMethod</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effectLst/>
                <a:latin typeface="Consolas" panose="020B0609020204030204" pitchFamily="49" charset="0"/>
              </a:rPr>
              <a:t>//</a:t>
            </a:r>
            <a:r>
              <a:rPr lang="en-US" sz="1200" b="1" err="1">
                <a:solidFill>
                  <a:srgbClr val="00B050"/>
                </a:solidFill>
                <a:effectLst/>
                <a:latin typeface="Consolas" panose="020B0609020204030204" pitchFamily="49" charset="0"/>
              </a:rPr>
              <a:t>AuthMethod</a:t>
            </a:r>
            <a:r>
              <a:rPr lang="en-US" sz="1200" b="1">
                <a:solidFill>
                  <a:srgbClr val="00B050"/>
                </a:solidFill>
                <a:effectLst/>
                <a:latin typeface="Consolas" panose="020B0609020204030204" pitchFamily="49" charset="0"/>
              </a:rPr>
              <a:t> parameter </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DeviceState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DeviceState</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DeviceState</a:t>
            </a:r>
            <a:r>
              <a:rPr lang="en-US" sz="1200" b="1">
                <a:solidFill>
                  <a:srgbClr val="00B050"/>
                </a:solidFill>
                <a:latin typeface="Consolas" panose="020B0609020204030204" pitchFamily="49" charset="0"/>
              </a:rPr>
              <a:t> parameter</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users"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UserDisplayName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User:escape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//User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apps"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AppDisplayName</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App:escape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//App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 </a:t>
            </a:r>
            <a:r>
              <a:rPr lang="en-US" sz="1200" b="0">
                <a:solidFill>
                  <a:srgbClr val="A31515"/>
                </a:solidFill>
                <a:effectLst/>
                <a:latin typeface="Consolas" panose="020B0609020204030204" pitchFamily="49" charset="0"/>
              </a:rPr>
              <a:t>"All OS"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OS </a:t>
            </a:r>
            <a:r>
              <a:rPr lang="en-US" sz="1200" b="0">
                <a:solidFill>
                  <a:srgbClr val="0000FF"/>
                </a:solidFill>
                <a:effectLst/>
                <a:latin typeface="Consolas" panose="020B0609020204030204" pitchFamily="49" charset="0"/>
              </a:rPr>
              <a:t>contains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err="1">
                <a:solidFill>
                  <a:srgbClr val="A31515"/>
                </a:solidFill>
                <a:effectLst/>
                <a:latin typeface="Consolas" panose="020B0609020204030204" pitchFamily="49" charset="0"/>
              </a:rPr>
              <a:t>OS:escape</a:t>
            </a:r>
            <a:r>
              <a:rPr lang="en-US" sz="1200" b="0">
                <a:solidFill>
                  <a:srgbClr val="A31515"/>
                </a:solidFill>
                <a:effectLst/>
                <a:latin typeface="Consolas" panose="020B0609020204030204" pitchFamily="49" charset="0"/>
              </a:rPr>
              <a:t>}“ </a:t>
            </a:r>
            <a:r>
              <a:rPr lang="en-US" sz="1200" b="1">
                <a:solidFill>
                  <a:srgbClr val="00B050"/>
                </a:solidFill>
                <a:latin typeface="Consolas" panose="020B0609020204030204" pitchFamily="49" charset="0"/>
              </a:rPr>
              <a:t>//OS parameter</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Status = </a:t>
            </a:r>
            <a:r>
              <a:rPr lang="en-US" sz="1200" b="0" err="1">
                <a:solidFill>
                  <a:srgbClr val="000000"/>
                </a:solidFill>
                <a:effectLst/>
                <a:latin typeface="Consolas" panose="020B0609020204030204" pitchFamily="49" charset="0"/>
              </a:rPr>
              <a:t>ParsedFields.succeeded</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//extract the succeeded </a:t>
            </a:r>
            <a:r>
              <a:rPr lang="en-US" sz="1200" b="1" err="1">
                <a:solidFill>
                  <a:srgbClr val="00B050"/>
                </a:solidFill>
                <a:latin typeface="Consolas" panose="020B0609020204030204" pitchFamily="49" charset="0"/>
              </a:rPr>
              <a:t>valueout</a:t>
            </a:r>
            <a:r>
              <a:rPr lang="en-US" sz="1200" b="1">
                <a:solidFill>
                  <a:srgbClr val="00B050"/>
                </a:solidFill>
                <a:latin typeface="Consolas" panose="020B0609020204030204" pitchFamily="49" charset="0"/>
              </a:rPr>
              <a:t> of the ParsedFields2 column</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extend</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 case(Status == </a:t>
            </a:r>
            <a:r>
              <a:rPr lang="en-US" sz="1200" b="0">
                <a:solidFill>
                  <a:srgbClr val="A31515"/>
                </a:solidFill>
                <a:effectLst/>
                <a:latin typeface="Consolas" panose="020B0609020204030204" pitchFamily="49" charset="0"/>
              </a:rPr>
              <a:t>"true"</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"Success"</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"Failure"</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//label status as Success or Failure</a:t>
            </a:r>
            <a:endParaRPr lang="en-US" sz="1200" b="0">
              <a:solidFill>
                <a:srgbClr val="000000"/>
              </a:solidFill>
              <a:effectLst/>
              <a:latin typeface="Consolas" panose="020B0609020204030204" pitchFamily="49" charset="0"/>
            </a:endParaRP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where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AuthStatus</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or</a:t>
            </a:r>
            <a:r>
              <a:rPr lang="en-US" sz="1200" b="0">
                <a:solidFill>
                  <a:srgbClr val="000000"/>
                </a:solidFill>
                <a:effectLst/>
                <a:latin typeface="Consolas" panose="020B0609020204030204" pitchFamily="49" charset="0"/>
              </a:rPr>
              <a:t> </a:t>
            </a:r>
            <a:r>
              <a:rPr lang="en-US" sz="1200" b="0">
                <a:solidFill>
                  <a:srgbClr val="A31515"/>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in</a:t>
            </a:r>
            <a:r>
              <a:rPr lang="en-US" sz="1200" b="0">
                <a:solidFill>
                  <a:srgbClr val="000000"/>
                </a:solidFill>
                <a:effectLst/>
                <a:latin typeface="Consolas" panose="020B0609020204030204" pitchFamily="49" charset="0"/>
              </a:rPr>
              <a:t> (</a:t>
            </a:r>
            <a:r>
              <a:rPr lang="en-US" sz="1200" b="0">
                <a:solidFill>
                  <a:srgbClr val="CD3131"/>
                </a:solidFill>
                <a:effectLst/>
                <a:latin typeface="Consolas" panose="020B0609020204030204" pitchFamily="49" charset="0"/>
              </a:rPr>
              <a:t>{</a:t>
            </a:r>
            <a:r>
              <a:rPr lang="en-US" sz="1200" b="0" err="1">
                <a:solidFill>
                  <a:srgbClr val="000000"/>
                </a:solidFill>
                <a:effectLst/>
                <a:latin typeface="Consolas" panose="020B0609020204030204" pitchFamily="49" charset="0"/>
              </a:rPr>
              <a:t>AuthStatus</a:t>
            </a:r>
            <a:r>
              <a:rPr lang="en-US" sz="1200" b="0">
                <a:solidFill>
                  <a:srgbClr val="CD3131"/>
                </a:solidFill>
                <a:effectLst/>
                <a:latin typeface="Consolas" panose="020B0609020204030204" pitchFamily="49" charset="0"/>
              </a:rPr>
              <a:t>}</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t>
            </a:r>
            <a:r>
              <a:rPr lang="en-US" sz="1200" b="1" err="1">
                <a:solidFill>
                  <a:srgbClr val="00B050"/>
                </a:solidFill>
                <a:latin typeface="Consolas" panose="020B0609020204030204" pitchFamily="49" charset="0"/>
              </a:rPr>
              <a:t>AuthStatus</a:t>
            </a:r>
            <a:r>
              <a:rPr lang="en-US" sz="1200" b="1">
                <a:solidFill>
                  <a:srgbClr val="00B050"/>
                </a:solidFill>
                <a:latin typeface="Consolas" panose="020B0609020204030204" pitchFamily="49" charset="0"/>
              </a:rPr>
              <a:t> parameter</a:t>
            </a:r>
          </a:p>
          <a:p>
            <a:r>
              <a:rPr lang="en-US" sz="1200" b="0">
                <a:solidFill>
                  <a:srgbClr val="000000"/>
                </a:solidFill>
                <a:effectLst/>
                <a:latin typeface="Consolas" panose="020B0609020204030204" pitchFamily="49" charset="0"/>
              </a:rPr>
              <a:t>|</a:t>
            </a:r>
            <a:r>
              <a:rPr lang="en-US" sz="1200" b="0">
                <a:solidFill>
                  <a:srgbClr val="0000FF"/>
                </a:solidFill>
                <a:effectLst/>
                <a:latin typeface="Consolas" panose="020B0609020204030204" pitchFamily="49" charset="0"/>
              </a:rPr>
              <a:t>summarize</a:t>
            </a:r>
            <a:r>
              <a:rPr lang="en-US" sz="1200" b="0">
                <a:solidFill>
                  <a:srgbClr val="000000"/>
                </a:solidFill>
                <a:effectLst/>
                <a:latin typeface="Consolas" panose="020B0609020204030204" pitchFamily="49" charset="0"/>
              </a:rPr>
              <a:t> </a:t>
            </a:r>
            <a:r>
              <a:rPr lang="en-US" sz="1200" b="0" err="1">
                <a:solidFill>
                  <a:srgbClr val="000000"/>
                </a:solidFill>
                <a:effectLst/>
                <a:latin typeface="Consolas" panose="020B0609020204030204" pitchFamily="49" charset="0"/>
              </a:rPr>
              <a:t>AuthMethCount</a:t>
            </a:r>
            <a:r>
              <a:rPr lang="en-US" sz="1200" b="0">
                <a:solidFill>
                  <a:srgbClr val="000000"/>
                </a:solidFill>
                <a:effectLst/>
                <a:latin typeface="Consolas" panose="020B0609020204030204" pitchFamily="49" charset="0"/>
              </a:rPr>
              <a:t> = </a:t>
            </a:r>
            <a:r>
              <a:rPr lang="en-US" sz="1200" b="0">
                <a:solidFill>
                  <a:srgbClr val="0000FF"/>
                </a:solidFill>
                <a:effectLst/>
                <a:latin typeface="Consolas" panose="020B0609020204030204" pitchFamily="49" charset="0"/>
              </a:rPr>
              <a:t>count</a:t>
            </a:r>
            <a:r>
              <a:rPr lang="en-US" sz="1200" b="0">
                <a:solidFill>
                  <a:srgbClr val="000000"/>
                </a:solidFill>
                <a:effectLst/>
                <a:latin typeface="Consolas" panose="020B0609020204030204" pitchFamily="49" charset="0"/>
              </a:rPr>
              <a:t>() </a:t>
            </a:r>
            <a:r>
              <a:rPr lang="en-US" sz="1200" b="0">
                <a:solidFill>
                  <a:srgbClr val="0000FF"/>
                </a:solidFill>
                <a:effectLst/>
                <a:latin typeface="Consolas" panose="020B0609020204030204" pitchFamily="49" charset="0"/>
              </a:rPr>
              <a:t>by</a:t>
            </a:r>
            <a:r>
              <a:rPr lang="en-US" sz="1200" b="0">
                <a:solidFill>
                  <a:srgbClr val="000000"/>
                </a:solidFill>
                <a:effectLst/>
                <a:latin typeface="Consolas" panose="020B0609020204030204" pitchFamily="49" charset="0"/>
              </a:rPr>
              <a:t> bin (</a:t>
            </a:r>
            <a:r>
              <a:rPr lang="en-US" sz="1200" b="0" err="1">
                <a:solidFill>
                  <a:srgbClr val="000000"/>
                </a:solidFill>
                <a:effectLst/>
                <a:latin typeface="Consolas" panose="020B0609020204030204" pitchFamily="49" charset="0"/>
              </a:rPr>
              <a:t>TimeGenerated</a:t>
            </a:r>
            <a:r>
              <a:rPr lang="en-US" sz="1200" b="0">
                <a:solidFill>
                  <a:srgbClr val="000000"/>
                </a:solidFill>
                <a:effectLst/>
                <a:latin typeface="Consolas" panose="020B0609020204030204" pitchFamily="49" charset="0"/>
              </a:rPr>
              <a:t>, </a:t>
            </a:r>
            <a:r>
              <a:rPr lang="en-US" sz="1200" b="0">
                <a:solidFill>
                  <a:srgbClr val="098658"/>
                </a:solidFill>
                <a:effectLst/>
                <a:latin typeface="Consolas" panose="020B0609020204030204" pitchFamily="49" charset="0"/>
              </a:rPr>
              <a:t>1</a:t>
            </a:r>
            <a:r>
              <a:rPr lang="en-US" sz="1200" b="0">
                <a:solidFill>
                  <a:srgbClr val="000000"/>
                </a:solidFill>
                <a:effectLst/>
                <a:latin typeface="Consolas" panose="020B0609020204030204" pitchFamily="49" charset="0"/>
              </a:rPr>
              <a:t>d), </a:t>
            </a:r>
            <a:r>
              <a:rPr lang="en-US" sz="1200" b="0" err="1">
                <a:solidFill>
                  <a:srgbClr val="000000"/>
                </a:solidFill>
                <a:effectLst/>
                <a:latin typeface="Consolas" panose="020B0609020204030204" pitchFamily="49" charset="0"/>
              </a:rPr>
              <a:t>AuthMethod</a:t>
            </a:r>
            <a:r>
              <a:rPr lang="en-US" sz="1200" b="0">
                <a:solidFill>
                  <a:srgbClr val="000000"/>
                </a:solidFill>
                <a:effectLst/>
                <a:latin typeface="Consolas" panose="020B0609020204030204" pitchFamily="49" charset="0"/>
              </a:rPr>
              <a:t> </a:t>
            </a:r>
            <a:r>
              <a:rPr lang="en-US" sz="1200" b="1">
                <a:solidFill>
                  <a:srgbClr val="00B050"/>
                </a:solidFill>
                <a:latin typeface="Consolas" panose="020B0609020204030204" pitchFamily="49" charset="0"/>
              </a:rPr>
              <a:t>//aggregate to count the daily sum </a:t>
            </a:r>
          </a:p>
          <a:p>
            <a:r>
              <a:rPr lang="en-US" sz="1200" b="1">
                <a:solidFill>
                  <a:srgbClr val="00B050"/>
                </a:solidFill>
                <a:latin typeface="Consolas" panose="020B0609020204030204" pitchFamily="49" charset="0"/>
              </a:rPr>
              <a:t>By </a:t>
            </a:r>
            <a:r>
              <a:rPr lang="en-US" sz="1200" b="1" err="1">
                <a:solidFill>
                  <a:srgbClr val="00B050"/>
                </a:solidFill>
                <a:latin typeface="Consolas" panose="020B0609020204030204" pitchFamily="49" charset="0"/>
              </a:rPr>
              <a:t>AuthMethod</a:t>
            </a:r>
            <a:endParaRPr lang="en-US" sz="1200" b="1">
              <a:solidFill>
                <a:srgbClr val="00B050"/>
              </a:solidFill>
              <a:latin typeface="Consolas" panose="020B0609020204030204" pitchFamily="49" charset="0"/>
            </a:endParaRPr>
          </a:p>
          <a:p>
            <a:endParaRPr lang="en-US" sz="1200" b="0">
              <a:solidFill>
                <a:srgbClr val="000000"/>
              </a:solidFill>
              <a:effectLst/>
              <a:latin typeface="Consolas" panose="020B0609020204030204" pitchFamily="49" charset="0"/>
            </a:endParaRPr>
          </a:p>
          <a:p>
            <a:endParaRPr lang="en-US" sz="1200" b="1">
              <a:solidFill>
                <a:srgbClr val="00B050"/>
              </a:solidFill>
              <a:latin typeface="Consolas" panose="020B0609020204030204" pitchFamily="49" charset="0"/>
            </a:endParaRPr>
          </a:p>
          <a:p>
            <a:endParaRPr lang="en-US" sz="1050" b="0">
              <a:solidFill>
                <a:srgbClr val="000000"/>
              </a:solidFill>
              <a:effectLst/>
              <a:latin typeface="Consolas" panose="020B0609020204030204" pitchFamily="49" charset="0"/>
            </a:endParaRPr>
          </a:p>
        </p:txBody>
      </p:sp>
      <p:pic>
        <p:nvPicPr>
          <p:cNvPr id="3" name="Picture 2">
            <a:extLst>
              <a:ext uri="{FF2B5EF4-FFF2-40B4-BE49-F238E27FC236}">
                <a16:creationId xmlns:a16="http://schemas.microsoft.com/office/drawing/2014/main" id="{B2536D9B-2CCD-E0EA-15A1-A37DCFFD9E75}"/>
              </a:ext>
            </a:extLst>
          </p:cNvPr>
          <p:cNvPicPr>
            <a:picLocks noChangeAspect="1"/>
          </p:cNvPicPr>
          <p:nvPr/>
        </p:nvPicPr>
        <p:blipFill>
          <a:blip r:embed="rId2"/>
          <a:stretch>
            <a:fillRect/>
          </a:stretch>
        </p:blipFill>
        <p:spPr>
          <a:xfrm>
            <a:off x="9806473" y="5809820"/>
            <a:ext cx="2319980" cy="984897"/>
          </a:xfrm>
          <a:prstGeom prst="rect">
            <a:avLst/>
          </a:prstGeom>
        </p:spPr>
      </p:pic>
    </p:spTree>
    <p:extLst>
      <p:ext uri="{BB962C8B-B14F-4D97-AF65-F5344CB8AC3E}">
        <p14:creationId xmlns:p14="http://schemas.microsoft.com/office/powerpoint/2010/main" val="3881290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43281-BE40-9573-6698-41840B8948E0}"/>
              </a:ext>
            </a:extLst>
          </p:cNvPr>
          <p:cNvSpPr>
            <a:spLocks noGrp="1"/>
          </p:cNvSpPr>
          <p:nvPr>
            <p:ph type="title"/>
          </p:nvPr>
        </p:nvSpPr>
        <p:spPr/>
        <p:txBody>
          <a:bodyPr/>
          <a:lstStyle/>
          <a:p>
            <a:r>
              <a:rPr lang="en-US"/>
              <a:t>Interactive Graphs</a:t>
            </a:r>
          </a:p>
        </p:txBody>
      </p:sp>
      <p:pic>
        <p:nvPicPr>
          <p:cNvPr id="5" name="Content Placeholder 4">
            <a:extLst>
              <a:ext uri="{FF2B5EF4-FFF2-40B4-BE49-F238E27FC236}">
                <a16:creationId xmlns:a16="http://schemas.microsoft.com/office/drawing/2014/main" id="{4808E6F6-EFED-63FD-E3E3-79FCA773D4B3}"/>
              </a:ext>
            </a:extLst>
          </p:cNvPr>
          <p:cNvPicPr>
            <a:picLocks noGrp="1" noChangeAspect="1"/>
          </p:cNvPicPr>
          <p:nvPr>
            <p:ph sz="quarter" idx="11"/>
          </p:nvPr>
        </p:nvPicPr>
        <p:blipFill>
          <a:blip r:embed="rId2"/>
          <a:stretch>
            <a:fillRect/>
          </a:stretch>
        </p:blipFill>
        <p:spPr>
          <a:xfrm>
            <a:off x="921896" y="2094113"/>
            <a:ext cx="2912321" cy="1849172"/>
          </a:xfrm>
        </p:spPr>
      </p:pic>
      <p:pic>
        <p:nvPicPr>
          <p:cNvPr id="7" name="Picture 6">
            <a:extLst>
              <a:ext uri="{FF2B5EF4-FFF2-40B4-BE49-F238E27FC236}">
                <a16:creationId xmlns:a16="http://schemas.microsoft.com/office/drawing/2014/main" id="{31618C95-198C-D70E-3733-BCC58328BF0B}"/>
              </a:ext>
            </a:extLst>
          </p:cNvPr>
          <p:cNvPicPr>
            <a:picLocks noChangeAspect="1"/>
          </p:cNvPicPr>
          <p:nvPr/>
        </p:nvPicPr>
        <p:blipFill>
          <a:blip r:embed="rId3"/>
          <a:stretch>
            <a:fillRect/>
          </a:stretch>
        </p:blipFill>
        <p:spPr>
          <a:xfrm>
            <a:off x="5057134" y="1890366"/>
            <a:ext cx="5781627" cy="4490474"/>
          </a:xfrm>
          <a:prstGeom prst="rect">
            <a:avLst/>
          </a:prstGeom>
        </p:spPr>
      </p:pic>
      <p:pic>
        <p:nvPicPr>
          <p:cNvPr id="9" name="Picture 8">
            <a:extLst>
              <a:ext uri="{FF2B5EF4-FFF2-40B4-BE49-F238E27FC236}">
                <a16:creationId xmlns:a16="http://schemas.microsoft.com/office/drawing/2014/main" id="{02FB9B3F-F47A-9F5A-3BC4-E048CE64CCED}"/>
              </a:ext>
            </a:extLst>
          </p:cNvPr>
          <p:cNvPicPr>
            <a:picLocks noChangeAspect="1"/>
          </p:cNvPicPr>
          <p:nvPr/>
        </p:nvPicPr>
        <p:blipFill>
          <a:blip r:embed="rId4"/>
          <a:stretch>
            <a:fillRect/>
          </a:stretch>
        </p:blipFill>
        <p:spPr>
          <a:xfrm>
            <a:off x="588839" y="4135603"/>
            <a:ext cx="3767182" cy="1599275"/>
          </a:xfrm>
          <a:prstGeom prst="rect">
            <a:avLst/>
          </a:prstGeom>
        </p:spPr>
      </p:pic>
      <p:cxnSp>
        <p:nvCxnSpPr>
          <p:cNvPr id="11" name="Straight Arrow Connector 10">
            <a:extLst>
              <a:ext uri="{FF2B5EF4-FFF2-40B4-BE49-F238E27FC236}">
                <a16:creationId xmlns:a16="http://schemas.microsoft.com/office/drawing/2014/main" id="{F143E329-C727-98F6-5FDC-DC88DF2C1A46}"/>
              </a:ext>
            </a:extLst>
          </p:cNvPr>
          <p:cNvCxnSpPr/>
          <p:nvPr/>
        </p:nvCxnSpPr>
        <p:spPr>
          <a:xfrm flipH="1" flipV="1">
            <a:off x="3554963" y="5197151"/>
            <a:ext cx="3918857" cy="195943"/>
          </a:xfrm>
          <a:prstGeom prst="straightConnector1">
            <a:avLst/>
          </a:prstGeom>
          <a:ln w="317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83413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F743-317D-1D0B-685F-1ACAB48019BA}"/>
              </a:ext>
            </a:extLst>
          </p:cNvPr>
          <p:cNvSpPr>
            <a:spLocks noGrp="1"/>
          </p:cNvSpPr>
          <p:nvPr>
            <p:ph type="title"/>
          </p:nvPr>
        </p:nvSpPr>
        <p:spPr/>
        <p:txBody>
          <a:bodyPr/>
          <a:lstStyle/>
          <a:p>
            <a:r>
              <a:rPr lang="en-US"/>
              <a:t>Interactive Graphs</a:t>
            </a:r>
          </a:p>
        </p:txBody>
      </p:sp>
      <p:pic>
        <p:nvPicPr>
          <p:cNvPr id="5" name="Content Placeholder 4">
            <a:extLst>
              <a:ext uri="{FF2B5EF4-FFF2-40B4-BE49-F238E27FC236}">
                <a16:creationId xmlns:a16="http://schemas.microsoft.com/office/drawing/2014/main" id="{B1481676-7719-3B64-5DCE-1B6A9B0F694C}"/>
              </a:ext>
            </a:extLst>
          </p:cNvPr>
          <p:cNvPicPr>
            <a:picLocks noGrp="1" noChangeAspect="1"/>
          </p:cNvPicPr>
          <p:nvPr>
            <p:ph sz="quarter" idx="11"/>
          </p:nvPr>
        </p:nvPicPr>
        <p:blipFill>
          <a:blip r:embed="rId2"/>
          <a:stretch>
            <a:fillRect/>
          </a:stretch>
        </p:blipFill>
        <p:spPr>
          <a:xfrm>
            <a:off x="503583" y="1789910"/>
            <a:ext cx="11277600" cy="3944968"/>
          </a:xfrm>
        </p:spPr>
      </p:pic>
    </p:spTree>
    <p:extLst>
      <p:ext uri="{BB962C8B-B14F-4D97-AF65-F5344CB8AC3E}">
        <p14:creationId xmlns:p14="http://schemas.microsoft.com/office/powerpoint/2010/main" val="2803902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D052-1A5C-7548-A93D-8DE86AACA9BC}"/>
              </a:ext>
            </a:extLst>
          </p:cNvPr>
          <p:cNvSpPr>
            <a:spLocks noGrp="1"/>
          </p:cNvSpPr>
          <p:nvPr>
            <p:ph type="title"/>
          </p:nvPr>
        </p:nvSpPr>
        <p:spPr/>
        <p:txBody>
          <a:bodyPr/>
          <a:lstStyle/>
          <a:p>
            <a:r>
              <a:rPr lang="en-US"/>
              <a:t>Speaker Bio</a:t>
            </a:r>
          </a:p>
        </p:txBody>
      </p:sp>
      <p:pic>
        <p:nvPicPr>
          <p:cNvPr id="13" name="Picture Placeholder 12" descr="A person with her hand on her chin&#10;&#10;Description automatically generated with medium confidence">
            <a:extLst>
              <a:ext uri="{FF2B5EF4-FFF2-40B4-BE49-F238E27FC236}">
                <a16:creationId xmlns:a16="http://schemas.microsoft.com/office/drawing/2014/main" id="{441217CF-A9D6-1E89-05D8-15A737D0F31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768" b="8768"/>
          <a:stretch>
            <a:fillRect/>
          </a:stretch>
        </p:blipFill>
        <p:spPr/>
      </p:pic>
      <p:sp>
        <p:nvSpPr>
          <p:cNvPr id="4" name="Text Placeholder 3">
            <a:extLst>
              <a:ext uri="{FF2B5EF4-FFF2-40B4-BE49-F238E27FC236}">
                <a16:creationId xmlns:a16="http://schemas.microsoft.com/office/drawing/2014/main" id="{ECE57578-CACD-3641-AF92-A39BB8BF3E10}"/>
              </a:ext>
            </a:extLst>
          </p:cNvPr>
          <p:cNvSpPr>
            <a:spLocks noGrp="1"/>
          </p:cNvSpPr>
          <p:nvPr>
            <p:ph type="body" sz="quarter" idx="11"/>
          </p:nvPr>
        </p:nvSpPr>
        <p:spPr/>
        <p:txBody>
          <a:bodyPr/>
          <a:lstStyle/>
          <a:p>
            <a:r>
              <a:rPr lang="en-US" i="0">
                <a:solidFill>
                  <a:srgbClr val="000000"/>
                </a:solidFill>
                <a:effectLst/>
                <a:latin typeface="Segoe UI" panose="020B0502040204020203" pitchFamily="34" charset="0"/>
              </a:rPr>
              <a:t>Corissa Koopmans</a:t>
            </a:r>
            <a:endParaRPr lang="en-US"/>
          </a:p>
        </p:txBody>
      </p:sp>
      <p:sp>
        <p:nvSpPr>
          <p:cNvPr id="5" name="Text Placeholder 4">
            <a:extLst>
              <a:ext uri="{FF2B5EF4-FFF2-40B4-BE49-F238E27FC236}">
                <a16:creationId xmlns:a16="http://schemas.microsoft.com/office/drawing/2014/main" id="{609CEE40-9589-4843-A02C-B79F659F298C}"/>
              </a:ext>
            </a:extLst>
          </p:cNvPr>
          <p:cNvSpPr>
            <a:spLocks noGrp="1"/>
          </p:cNvSpPr>
          <p:nvPr>
            <p:ph type="body" sz="quarter" idx="12"/>
          </p:nvPr>
        </p:nvSpPr>
        <p:spPr/>
        <p:txBody>
          <a:bodyPr/>
          <a:lstStyle/>
          <a:p>
            <a:r>
              <a:rPr lang="en-US"/>
              <a:t>Her/She</a:t>
            </a:r>
          </a:p>
        </p:txBody>
      </p:sp>
      <p:sp>
        <p:nvSpPr>
          <p:cNvPr id="6" name="Text Placeholder 5">
            <a:extLst>
              <a:ext uri="{FF2B5EF4-FFF2-40B4-BE49-F238E27FC236}">
                <a16:creationId xmlns:a16="http://schemas.microsoft.com/office/drawing/2014/main" id="{25B6B2CE-89D1-C446-88BF-F2070CD7DF6B}"/>
              </a:ext>
            </a:extLst>
          </p:cNvPr>
          <p:cNvSpPr>
            <a:spLocks noGrp="1"/>
          </p:cNvSpPr>
          <p:nvPr>
            <p:ph type="body" sz="quarter" idx="13"/>
          </p:nvPr>
        </p:nvSpPr>
        <p:spPr>
          <a:xfrm>
            <a:off x="5718175" y="3891446"/>
            <a:ext cx="5062120" cy="430079"/>
          </a:xfrm>
        </p:spPr>
        <p:txBody>
          <a:bodyPr/>
          <a:lstStyle/>
          <a:p>
            <a:r>
              <a:rPr lang="en-US" b="0" i="0">
                <a:solidFill>
                  <a:srgbClr val="000000"/>
                </a:solidFill>
                <a:effectLst/>
                <a:latin typeface="Segoe UI" panose="020B0502040204020203" pitchFamily="34" charset="0"/>
              </a:rPr>
              <a:t>Senior Program Manager</a:t>
            </a:r>
            <a:br>
              <a:rPr lang="en-US" b="0" i="0">
                <a:solidFill>
                  <a:srgbClr val="000000"/>
                </a:solidFill>
                <a:effectLst/>
                <a:latin typeface="Segoe UI" panose="020B0502040204020203" pitchFamily="34" charset="0"/>
              </a:rPr>
            </a:br>
            <a:r>
              <a:rPr lang="en-US" b="1" i="0" u="none" strike="noStrike">
                <a:solidFill>
                  <a:srgbClr val="000000"/>
                </a:solidFill>
                <a:effectLst/>
                <a:latin typeface="Segoe UI" panose="020B0502040204020203" pitchFamily="34" charset="0"/>
              </a:rPr>
              <a:t>Identity Network &amp; Access Management</a:t>
            </a:r>
            <a:endParaRPr lang="en-US"/>
          </a:p>
        </p:txBody>
      </p:sp>
      <p:sp>
        <p:nvSpPr>
          <p:cNvPr id="7" name="Text Placeholder 6">
            <a:extLst>
              <a:ext uri="{FF2B5EF4-FFF2-40B4-BE49-F238E27FC236}">
                <a16:creationId xmlns:a16="http://schemas.microsoft.com/office/drawing/2014/main" id="{0C7AB7E5-2960-684F-A6B2-934593D63DE2}"/>
              </a:ext>
            </a:extLst>
          </p:cNvPr>
          <p:cNvSpPr>
            <a:spLocks noGrp="1"/>
          </p:cNvSpPr>
          <p:nvPr>
            <p:ph type="body" sz="quarter" idx="14"/>
          </p:nvPr>
        </p:nvSpPr>
        <p:spPr>
          <a:xfrm>
            <a:off x="5718175" y="4924672"/>
            <a:ext cx="3983038" cy="430079"/>
          </a:xfrm>
        </p:spPr>
        <p:txBody>
          <a:bodyPr/>
          <a:lstStyle/>
          <a:p>
            <a:r>
              <a:rPr lang="en-US"/>
              <a:t>CoKoopma@microsoft.com</a:t>
            </a:r>
          </a:p>
        </p:txBody>
      </p:sp>
    </p:spTree>
    <p:extLst>
      <p:ext uri="{BB962C8B-B14F-4D97-AF65-F5344CB8AC3E}">
        <p14:creationId xmlns:p14="http://schemas.microsoft.com/office/powerpoint/2010/main" val="40489299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12188-33CD-5E6C-BD56-FBAE40FA5C04}"/>
              </a:ext>
            </a:extLst>
          </p:cNvPr>
          <p:cNvSpPr>
            <a:spLocks noGrp="1"/>
          </p:cNvSpPr>
          <p:nvPr>
            <p:ph type="title"/>
          </p:nvPr>
        </p:nvSpPr>
        <p:spPr/>
        <p:txBody>
          <a:bodyPr/>
          <a:lstStyle/>
          <a:p>
            <a:r>
              <a:rPr lang="en-US"/>
              <a:t>Union</a:t>
            </a:r>
          </a:p>
        </p:txBody>
      </p:sp>
      <p:sp>
        <p:nvSpPr>
          <p:cNvPr id="5" name="Text Placeholder 4">
            <a:extLst>
              <a:ext uri="{FF2B5EF4-FFF2-40B4-BE49-F238E27FC236}">
                <a16:creationId xmlns:a16="http://schemas.microsoft.com/office/drawing/2014/main" id="{3F82D867-3151-B813-F6E6-D045A6B0FF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588630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Union of two data sets</a:t>
            </a:r>
          </a:p>
        </p:txBody>
      </p:sp>
      <p:pic>
        <p:nvPicPr>
          <p:cNvPr id="7" name="Picture 6">
            <a:extLst>
              <a:ext uri="{FF2B5EF4-FFF2-40B4-BE49-F238E27FC236}">
                <a16:creationId xmlns:a16="http://schemas.microsoft.com/office/drawing/2014/main" id="{6BF5FD5E-FE74-E46E-F42A-240E27BA00EA}"/>
              </a:ext>
            </a:extLst>
          </p:cNvPr>
          <p:cNvPicPr>
            <a:picLocks noChangeAspect="1"/>
          </p:cNvPicPr>
          <p:nvPr/>
        </p:nvPicPr>
        <p:blipFill>
          <a:blip r:embed="rId2"/>
          <a:stretch>
            <a:fillRect/>
          </a:stretch>
        </p:blipFill>
        <p:spPr>
          <a:xfrm>
            <a:off x="197609" y="1840092"/>
            <a:ext cx="11796782" cy="3177815"/>
          </a:xfrm>
          <a:prstGeom prst="rect">
            <a:avLst/>
          </a:prstGeom>
        </p:spPr>
      </p:pic>
      <p:sp>
        <p:nvSpPr>
          <p:cNvPr id="12" name="Rectangle: Rounded Corners 11">
            <a:extLst>
              <a:ext uri="{FF2B5EF4-FFF2-40B4-BE49-F238E27FC236}">
                <a16:creationId xmlns:a16="http://schemas.microsoft.com/office/drawing/2014/main" id="{35B89609-A60D-51B2-8CBD-861022CE6953}"/>
              </a:ext>
            </a:extLst>
          </p:cNvPr>
          <p:cNvSpPr/>
          <p:nvPr/>
        </p:nvSpPr>
        <p:spPr>
          <a:xfrm>
            <a:off x="2154477" y="2855934"/>
            <a:ext cx="726509" cy="338203"/>
          </a:xfrm>
          <a:prstGeom prst="roundRect">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3572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Union of two data sets: the pie chart</a:t>
            </a:r>
          </a:p>
        </p:txBody>
      </p:sp>
      <p:sp>
        <p:nvSpPr>
          <p:cNvPr id="9" name="TextBox 8">
            <a:extLst>
              <a:ext uri="{FF2B5EF4-FFF2-40B4-BE49-F238E27FC236}">
                <a16:creationId xmlns:a16="http://schemas.microsoft.com/office/drawing/2014/main" id="{0A6D7A3D-8335-7F4E-8D65-9933FE87F8B8}"/>
              </a:ext>
            </a:extLst>
          </p:cNvPr>
          <p:cNvSpPr txBox="1"/>
          <p:nvPr/>
        </p:nvSpPr>
        <p:spPr>
          <a:xfrm>
            <a:off x="457200" y="1715414"/>
            <a:ext cx="5433109" cy="4785926"/>
          </a:xfrm>
          <a:prstGeom prst="rect">
            <a:avLst/>
          </a:prstGeom>
          <a:noFill/>
        </p:spPr>
        <p:txBody>
          <a:bodyPr wrap="square">
            <a:spAutoFit/>
          </a:bodyPr>
          <a:lstStyle/>
          <a:p>
            <a:r>
              <a:rPr lang="en-US" sz="1050" b="0">
                <a:solidFill>
                  <a:srgbClr val="000000"/>
                </a:solidFill>
                <a:effectLst/>
                <a:latin typeface="Consolas" panose="020B0609020204030204" pitchFamily="49" charset="0"/>
              </a:rPr>
              <a:t>let </a:t>
            </a:r>
            <a:r>
              <a:rPr lang="en-US" sz="1050" b="0" err="1">
                <a:solidFill>
                  <a:srgbClr val="000000"/>
                </a:solidFill>
                <a:effectLst/>
                <a:latin typeface="Consolas" panose="020B0609020204030204" pitchFamily="49" charset="0"/>
              </a:rPr>
              <a:t>policyData</a:t>
            </a:r>
            <a:r>
              <a:rPr lang="en-US" sz="1050" b="0">
                <a:solidFill>
                  <a:srgbClr val="000000"/>
                </a:solidFill>
                <a:effectLst/>
                <a:latin typeface="Consolas" panose="020B0609020204030204" pitchFamily="49" charset="0"/>
              </a:rPr>
              <a:t> = </a:t>
            </a:r>
            <a:r>
              <a:rPr lang="en-US" sz="1050" b="0" err="1">
                <a:solidFill>
                  <a:srgbClr val="000000"/>
                </a:solidFill>
                <a:effectLst/>
                <a:highlight>
                  <a:srgbClr val="FFFF00"/>
                </a:highlight>
                <a:latin typeface="Consolas" panose="020B0609020204030204" pitchFamily="49" charset="0"/>
              </a:rPr>
              <a:t>SigninLogs</a:t>
            </a:r>
            <a:endParaRPr lang="en-US" sz="1050" b="0">
              <a:solidFill>
                <a:srgbClr val="000000"/>
              </a:solidFill>
              <a:effectLst/>
              <a:highlight>
                <a:srgbClr val="FFFF00"/>
              </a:highligh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ParsedFields</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AuthenticationDetails</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AuthenticationMethod</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ParsedFields.authenticationMethod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AuthenticationMethod</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ParsedFields2=</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DeviceState</a:t>
            </a:r>
            <a:r>
              <a:rPr lang="en-US" sz="1050" b="0">
                <a:solidFill>
                  <a:srgbClr val="000000"/>
                </a:solidFill>
                <a:effectLst/>
                <a:latin typeface="Consolas" panose="020B0609020204030204" pitchFamily="49" charset="0"/>
              </a:rPr>
              <a:t> = case(</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trustType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"Unmanaged"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trustType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OperatingSystem</a:t>
            </a:r>
            <a:r>
              <a:rPr lang="en-US" sz="1050" b="0">
                <a:solidFill>
                  <a:srgbClr val="000000"/>
                </a:solidFill>
                <a:effectLst/>
                <a:latin typeface="Consolas" panose="020B0609020204030204" pitchFamily="49" charset="0"/>
              </a:rPr>
              <a:t> = ParsedFields2.operatingSystem</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OS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OperatingSystem</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ParsedFields3 = </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AuthenticationRequirementPolicies</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AuthReqPolicy</a:t>
            </a:r>
            <a:r>
              <a:rPr lang="en-US" sz="1050" b="0">
                <a:solidFill>
                  <a:srgbClr val="000000"/>
                </a:solidFill>
                <a:effectLst/>
                <a:latin typeface="Consolas" panose="020B0609020204030204" pitchFamily="49" charset="0"/>
              </a:rPr>
              <a:t> = ParsedFields3.detail</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AuthReqPolicy</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"Previously satisfied"</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"On-Premises Directory Synchronization Service Account"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AuthMethod</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AuthMethod</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DeviceState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DeviceState</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DeviceState</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users"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apps"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OS:escape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OS"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OS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OS:escape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Status = </a:t>
            </a:r>
            <a:r>
              <a:rPr lang="en-US" sz="1050" b="0" err="1">
                <a:solidFill>
                  <a:srgbClr val="000000"/>
                </a:solidFill>
                <a:effectLst/>
                <a:latin typeface="Consolas" panose="020B0609020204030204" pitchFamily="49" charset="0"/>
              </a:rPr>
              <a:t>ParsedFields.succeeded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 case(Status == </a:t>
            </a:r>
            <a:r>
              <a:rPr lang="en-US" sz="1050" b="0">
                <a:solidFill>
                  <a:srgbClr val="A31515"/>
                </a:solidFill>
                <a:effectLst/>
                <a:latin typeface="Consolas" panose="020B0609020204030204" pitchFamily="49" charset="0"/>
              </a:rPr>
              <a:t>"true"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"Success"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"Failure"</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project</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a:t>
            </a:r>
          </a:p>
          <a:p>
            <a:endParaRPr lang="en-US" sz="1050" b="0">
              <a:solidFill>
                <a:srgbClr val="000000"/>
              </a:solidFill>
              <a:effectLst/>
              <a:latin typeface="Consolas" panose="020B0609020204030204" pitchFamily="49" charset="0"/>
            </a:endParaRPr>
          </a:p>
          <a:p>
            <a:endParaRPr lang="en-US" sz="1100" b="0">
              <a:solidFill>
                <a:srgbClr val="000000"/>
              </a:solidFill>
              <a:effectLst/>
              <a:latin typeface="Consolas" panose="020B0609020204030204" pitchFamily="49" charset="0"/>
            </a:endParaRPr>
          </a:p>
        </p:txBody>
      </p:sp>
      <p:pic>
        <p:nvPicPr>
          <p:cNvPr id="6" name="Picture 5">
            <a:extLst>
              <a:ext uri="{FF2B5EF4-FFF2-40B4-BE49-F238E27FC236}">
                <a16:creationId xmlns:a16="http://schemas.microsoft.com/office/drawing/2014/main" id="{4630F569-72CA-E3F2-4286-4F5DEBF260F2}"/>
              </a:ext>
            </a:extLst>
          </p:cNvPr>
          <p:cNvPicPr>
            <a:picLocks noChangeAspect="1"/>
          </p:cNvPicPr>
          <p:nvPr/>
        </p:nvPicPr>
        <p:blipFill>
          <a:blip r:embed="rId3"/>
          <a:stretch>
            <a:fillRect/>
          </a:stretch>
        </p:blipFill>
        <p:spPr>
          <a:xfrm>
            <a:off x="10421654" y="5398915"/>
            <a:ext cx="1662693" cy="1312419"/>
          </a:xfrm>
          <a:prstGeom prst="rect">
            <a:avLst/>
          </a:prstGeom>
        </p:spPr>
      </p:pic>
      <p:sp>
        <p:nvSpPr>
          <p:cNvPr id="12" name="TextBox 11">
            <a:extLst>
              <a:ext uri="{FF2B5EF4-FFF2-40B4-BE49-F238E27FC236}">
                <a16:creationId xmlns:a16="http://schemas.microsoft.com/office/drawing/2014/main" id="{22F132B3-91C1-575E-5D10-A83787396515}"/>
              </a:ext>
            </a:extLst>
          </p:cNvPr>
          <p:cNvSpPr txBox="1"/>
          <p:nvPr/>
        </p:nvSpPr>
        <p:spPr>
          <a:xfrm>
            <a:off x="6096000" y="1802016"/>
            <a:ext cx="6194038" cy="3485570"/>
          </a:xfrm>
          <a:prstGeom prst="rect">
            <a:avLst/>
          </a:prstGeom>
          <a:noFill/>
        </p:spPr>
        <p:txBody>
          <a:bodyPr wrap="square">
            <a:spAutoFit/>
          </a:bodyPr>
          <a:lstStyle/>
          <a:p>
            <a:r>
              <a:rPr lang="en-US" sz="1050" b="0">
                <a:solidFill>
                  <a:srgbClr val="000000"/>
                </a:solidFill>
                <a:effectLst/>
                <a:latin typeface="Consolas" panose="020B0609020204030204" pitchFamily="49" charset="0"/>
              </a:rPr>
              <a:t>let </a:t>
            </a:r>
            <a:r>
              <a:rPr lang="en-US" sz="1050" b="0" err="1">
                <a:solidFill>
                  <a:srgbClr val="000000"/>
                </a:solidFill>
                <a:effectLst/>
                <a:latin typeface="Consolas" panose="020B0609020204030204" pitchFamily="49" charset="0"/>
              </a:rPr>
              <a:t>adfsData</a:t>
            </a:r>
            <a:r>
              <a:rPr lang="en-US" sz="1050" b="0">
                <a:solidFill>
                  <a:srgbClr val="000000"/>
                </a:solidFill>
                <a:effectLst/>
                <a:latin typeface="Consolas" panose="020B0609020204030204" pitchFamily="49" charset="0"/>
              </a:rPr>
              <a:t> = </a:t>
            </a:r>
            <a:r>
              <a:rPr lang="en-US" sz="1050" b="0" err="1">
                <a:solidFill>
                  <a:srgbClr val="000000"/>
                </a:solidFill>
                <a:effectLst/>
                <a:highlight>
                  <a:srgbClr val="FFFF00"/>
                </a:highlight>
                <a:latin typeface="Consolas" panose="020B0609020204030204" pitchFamily="49" charset="0"/>
              </a:rPr>
              <a:t>ADFSSignInLogs</a:t>
            </a:r>
            <a:endParaRPr lang="en-US" sz="1050" b="0">
              <a:solidFill>
                <a:srgbClr val="000000"/>
              </a:solidFill>
              <a:effectLst/>
              <a:highlight>
                <a:srgbClr val="FFFF00"/>
              </a:highligh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PF=</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AuthenticationDetails</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AuthDetail</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PF.authenticationMethodDetail</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AuthDetail</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"On-Premises Directory Synchronization Service Account"</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users"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apps"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Status = </a:t>
            </a:r>
            <a:r>
              <a:rPr lang="en-US" sz="1050" b="0" err="1">
                <a:solidFill>
                  <a:srgbClr val="000000"/>
                </a:solidFill>
                <a:effectLst/>
                <a:latin typeface="Consolas" panose="020B0609020204030204" pitchFamily="49" charset="0"/>
              </a:rPr>
              <a:t>PF.succeeded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 case(Status == </a:t>
            </a:r>
            <a:r>
              <a:rPr lang="en-US" sz="1050" b="0">
                <a:solidFill>
                  <a:srgbClr val="A31515"/>
                </a:solidFill>
                <a:effectLst/>
                <a:latin typeface="Consolas" panose="020B0609020204030204" pitchFamily="49" charset="0"/>
              </a:rPr>
              <a:t>"true"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"Success"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"Failure"</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project</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let </a:t>
            </a:r>
            <a:r>
              <a:rPr lang="en-US" sz="1050" b="0" err="1">
                <a:solidFill>
                  <a:srgbClr val="000000"/>
                </a:solidFill>
                <a:effectLst/>
                <a:latin typeface="Consolas" panose="020B0609020204030204" pitchFamily="49" charset="0"/>
              </a:rPr>
              <a:t>basequery</a:t>
            </a:r>
            <a:r>
              <a:rPr lang="en-US" sz="1050" b="0">
                <a:solidFill>
                  <a:srgbClr val="000000"/>
                </a:solidFill>
                <a:effectLst/>
                <a:latin typeface="Consolas" panose="020B0609020204030204" pitchFamily="49" charset="0"/>
              </a:rPr>
              <a:t> = materialize(</a:t>
            </a:r>
          </a:p>
          <a:p>
            <a:r>
              <a:rPr lang="en-US" sz="1050" b="0">
                <a:solidFill>
                  <a:srgbClr val="0000FF"/>
                </a:solidFill>
                <a:effectLst/>
                <a:highlight>
                  <a:srgbClr val="FFFF00"/>
                </a:highlight>
                <a:latin typeface="Consolas" panose="020B0609020204030204" pitchFamily="49" charset="0"/>
              </a:rPr>
              <a:t>union</a:t>
            </a:r>
            <a:r>
              <a:rPr lang="en-US" sz="1050" b="0">
                <a:solidFill>
                  <a:srgbClr val="000000"/>
                </a:solidFill>
                <a:effectLst/>
                <a:highlight>
                  <a:srgbClr val="FFFF00"/>
                </a:highlight>
                <a:latin typeface="Consolas" panose="020B0609020204030204" pitchFamily="49" charset="0"/>
              </a:rPr>
              <a:t> </a:t>
            </a:r>
            <a:r>
              <a:rPr lang="en-US" sz="1050" b="0" err="1">
                <a:solidFill>
                  <a:srgbClr val="000000"/>
                </a:solidFill>
                <a:effectLst/>
                <a:latin typeface="Consolas" panose="020B0609020204030204" pitchFamily="49" charset="0"/>
              </a:rPr>
              <a:t>policyData</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adfsData</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summarize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totalCount</a:t>
            </a:r>
            <a:r>
              <a:rPr lang="en-US" sz="1050" b="0">
                <a:solidFill>
                  <a:srgbClr val="000000"/>
                </a:solidFill>
                <a:effectLst/>
                <a:latin typeface="Consolas" panose="020B0609020204030204" pitchFamily="49" charset="0"/>
              </a:rPr>
              <a:t> = </a:t>
            </a:r>
            <a:r>
              <a:rPr lang="en-US" sz="1050" b="0">
                <a:solidFill>
                  <a:srgbClr val="0000FF"/>
                </a:solidFill>
                <a:effectLst/>
                <a:latin typeface="Consolas" panose="020B0609020204030204" pitchFamily="49" charset="0"/>
              </a:rPr>
              <a:t>count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by</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let total = </a:t>
            </a:r>
            <a:r>
              <a:rPr lang="en-US" sz="1050" b="0" err="1">
                <a:solidFill>
                  <a:srgbClr val="000000"/>
                </a:solidFill>
                <a:effectLst/>
                <a:latin typeface="Consolas" panose="020B0609020204030204" pitchFamily="49" charset="0"/>
              </a:rPr>
              <a:t>toscalar</a:t>
            </a:r>
            <a:r>
              <a:rPr lang="en-US" sz="1050" b="0">
                <a:solidFill>
                  <a:srgbClr val="000000"/>
                </a:solidFill>
                <a:effectLst/>
                <a:latin typeface="Consolas" panose="020B0609020204030204" pitchFamily="49" charset="0"/>
              </a:rPr>
              <a:t>(</a:t>
            </a:r>
          </a:p>
          <a:p>
            <a:r>
              <a:rPr lang="en-US" sz="1050" b="0" err="1">
                <a:solidFill>
                  <a:srgbClr val="000000"/>
                </a:solidFill>
                <a:effectLst/>
                <a:latin typeface="Consolas" panose="020B0609020204030204" pitchFamily="49" charset="0"/>
              </a:rPr>
              <a:t>basequery</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summarize</a:t>
            </a:r>
            <a:r>
              <a:rPr lang="en-US" sz="1050" b="0">
                <a:solidFill>
                  <a:srgbClr val="000000"/>
                </a:solidFill>
                <a:effectLst/>
                <a:latin typeface="Consolas" panose="020B0609020204030204" pitchFamily="49" charset="0"/>
              </a:rPr>
              <a:t> sum(</a:t>
            </a:r>
            <a:r>
              <a:rPr lang="en-US" sz="1050" b="0" err="1">
                <a:solidFill>
                  <a:srgbClr val="000000"/>
                </a:solidFill>
                <a:effectLst/>
                <a:latin typeface="Consolas" panose="020B0609020204030204" pitchFamily="49" charset="0"/>
              </a:rPr>
              <a:t>totalCount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p>
          <a:p>
            <a:r>
              <a:rPr lang="en-US" sz="1050" b="0" err="1">
                <a:solidFill>
                  <a:srgbClr val="000000"/>
                </a:solidFill>
                <a:effectLst/>
                <a:latin typeface="Consolas" panose="020B0609020204030204" pitchFamily="49" charset="0"/>
              </a:rPr>
              <a:t>basequery</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pct = </a:t>
            </a:r>
            <a:r>
              <a:rPr lang="en-US" sz="1050" b="0" err="1">
                <a:solidFill>
                  <a:srgbClr val="000000"/>
                </a:solidFill>
                <a:effectLst/>
                <a:latin typeface="Consolas" panose="020B0609020204030204" pitchFamily="49" charset="0"/>
              </a:rPr>
              <a:t>totalCount</a:t>
            </a:r>
            <a:r>
              <a:rPr lang="en-US" sz="1050" b="0">
                <a:solidFill>
                  <a:srgbClr val="000000"/>
                </a:solidFill>
                <a:effectLst/>
                <a:latin typeface="Consolas" panose="020B0609020204030204" pitchFamily="49" charset="0"/>
              </a:rPr>
              <a:t>*</a:t>
            </a:r>
            <a:r>
              <a:rPr lang="en-US" sz="1050" b="0">
                <a:solidFill>
                  <a:srgbClr val="098658"/>
                </a:solidFill>
                <a:effectLst/>
                <a:latin typeface="Consolas" panose="020B0609020204030204" pitchFamily="49" charset="0"/>
              </a:rPr>
              <a:t>100.0</a:t>
            </a:r>
            <a:r>
              <a:rPr lang="en-US" sz="1050" b="0">
                <a:solidFill>
                  <a:srgbClr val="000000"/>
                </a:solidFill>
                <a:effectLst/>
                <a:latin typeface="Consolas" panose="020B0609020204030204" pitchFamily="49" charset="0"/>
              </a:rPr>
              <a:t>/total</a:t>
            </a:r>
          </a:p>
        </p:txBody>
      </p:sp>
    </p:spTree>
    <p:extLst>
      <p:ext uri="{BB962C8B-B14F-4D97-AF65-F5344CB8AC3E}">
        <p14:creationId xmlns:p14="http://schemas.microsoft.com/office/powerpoint/2010/main" val="38185150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Break it down: First part of the query</a:t>
            </a:r>
          </a:p>
        </p:txBody>
      </p:sp>
      <p:sp>
        <p:nvSpPr>
          <p:cNvPr id="7" name="TextBox 6">
            <a:extLst>
              <a:ext uri="{FF2B5EF4-FFF2-40B4-BE49-F238E27FC236}">
                <a16:creationId xmlns:a16="http://schemas.microsoft.com/office/drawing/2014/main" id="{EB26B753-07A4-1D6D-2588-629C5CCAD77F}"/>
              </a:ext>
            </a:extLst>
          </p:cNvPr>
          <p:cNvSpPr txBox="1"/>
          <p:nvPr/>
        </p:nvSpPr>
        <p:spPr>
          <a:xfrm>
            <a:off x="457199" y="1690688"/>
            <a:ext cx="11627148" cy="5463034"/>
          </a:xfrm>
          <a:prstGeom prst="rect">
            <a:avLst/>
          </a:prstGeom>
          <a:noFill/>
        </p:spPr>
        <p:txBody>
          <a:bodyPr wrap="square">
            <a:spAutoFit/>
          </a:bodyPr>
          <a:lstStyle/>
          <a:p>
            <a:r>
              <a:rPr lang="en-US" sz="1300" b="0">
                <a:solidFill>
                  <a:srgbClr val="000000"/>
                </a:solidFill>
                <a:effectLst/>
                <a:latin typeface="Consolas" panose="020B0609020204030204" pitchFamily="49" charset="0"/>
              </a:rPr>
              <a:t>let </a:t>
            </a:r>
            <a:r>
              <a:rPr lang="en-US" sz="1300" b="0" err="1">
                <a:solidFill>
                  <a:srgbClr val="000000"/>
                </a:solidFill>
                <a:effectLst/>
                <a:latin typeface="Consolas" panose="020B0609020204030204" pitchFamily="49" charset="0"/>
              </a:rPr>
              <a:t>policyData</a:t>
            </a:r>
            <a:r>
              <a:rPr lang="en-US" sz="1300" b="0">
                <a:solidFill>
                  <a:srgbClr val="000000"/>
                </a:solidFill>
                <a:effectLst/>
                <a:latin typeface="Consolas" panose="020B0609020204030204" pitchFamily="49" charset="0"/>
              </a:rPr>
              <a:t> = </a:t>
            </a:r>
            <a:r>
              <a:rPr lang="en-US" sz="1300" b="0" err="1">
                <a:solidFill>
                  <a:srgbClr val="000000"/>
                </a:solidFill>
                <a:effectLst/>
                <a:highlight>
                  <a:srgbClr val="FFFF00"/>
                </a:highlight>
                <a:latin typeface="Consolas" panose="020B0609020204030204" pitchFamily="49" charset="0"/>
              </a:rPr>
              <a:t>SigninLogs</a:t>
            </a:r>
            <a:endParaRPr lang="en-US" sz="1300" b="0">
              <a:solidFill>
                <a:srgbClr val="000000"/>
              </a:solidFill>
              <a:effectLst/>
              <a:highlight>
                <a:srgbClr val="FFFF00"/>
              </a:highligh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mv-expand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ParsedFields</a:t>
            </a:r>
            <a:r>
              <a:rPr lang="en-US" sz="1300" b="0">
                <a:solidFill>
                  <a:srgbClr val="000000"/>
                </a:solidFill>
                <a:effectLst/>
                <a:latin typeface="Consolas" panose="020B0609020204030204" pitchFamily="49" charset="0"/>
              </a:rPr>
              <a:t>=</a:t>
            </a:r>
            <a:r>
              <a:rPr lang="en-US" sz="1300" b="0" err="1">
                <a:solidFill>
                  <a:srgbClr val="000000"/>
                </a:solidFill>
                <a:effectLst/>
                <a:latin typeface="Consolas" panose="020B0609020204030204" pitchFamily="49" charset="0"/>
              </a:rPr>
              <a:t>parse_json</a:t>
            </a:r>
            <a:r>
              <a:rPr lang="en-US" sz="1300" b="0">
                <a:solidFill>
                  <a:srgbClr val="000000"/>
                </a:solidFill>
                <a:effectLst/>
                <a:latin typeface="Consolas" panose="020B0609020204030204" pitchFamily="49" charset="0"/>
              </a:rPr>
              <a:t>(</a:t>
            </a:r>
            <a:r>
              <a:rPr lang="en-US" sz="1300" b="0" err="1">
                <a:solidFill>
                  <a:srgbClr val="000000"/>
                </a:solidFill>
                <a:effectLst/>
                <a:latin typeface="Consolas" panose="020B0609020204030204" pitchFamily="49" charset="0"/>
              </a:rPr>
              <a:t>AuthenticationDetails</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//parse out Authentication Details column and put in new column called “</a:t>
            </a:r>
            <a:r>
              <a:rPr lang="en-US" sz="1300" b="1" err="1">
                <a:solidFill>
                  <a:srgbClr val="00B050"/>
                </a:solidFill>
                <a:effectLst/>
                <a:latin typeface="Consolas" panose="020B0609020204030204" pitchFamily="49" charset="0"/>
              </a:rPr>
              <a:t>ParsedFields</a:t>
            </a:r>
            <a:r>
              <a:rPr lang="en-US" sz="1300" b="1">
                <a:solidFill>
                  <a:srgbClr val="00B050"/>
                </a:solidFill>
                <a:effectLst/>
                <a:latin typeface="Consolas" panose="020B0609020204030204" pitchFamily="49" charset="0"/>
              </a:rPr>
              <a:t>”</a:t>
            </a:r>
          </a:p>
          <a:p>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AuthenticationMethod</a:t>
            </a:r>
            <a:r>
              <a:rPr lang="en-US" sz="1300" b="0">
                <a:solidFill>
                  <a:srgbClr val="000000"/>
                </a:solidFill>
                <a:effectLst/>
                <a:latin typeface="Consolas" panose="020B0609020204030204" pitchFamily="49" charset="0"/>
              </a:rPr>
              <a:t> = </a:t>
            </a:r>
            <a:r>
              <a:rPr lang="en-US" sz="1300" b="0" err="1">
                <a:solidFill>
                  <a:srgbClr val="000000"/>
                </a:solidFill>
                <a:effectLst/>
                <a:latin typeface="Consolas" panose="020B0609020204030204" pitchFamily="49" charset="0"/>
              </a:rPr>
              <a:t>ParsedFields.authenticationMethod</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//create new column by extracting the </a:t>
            </a:r>
            <a:r>
              <a:rPr lang="en-US" sz="1300" b="1" err="1">
                <a:solidFill>
                  <a:srgbClr val="00B050"/>
                </a:solidFill>
                <a:effectLst/>
                <a:latin typeface="Consolas" panose="020B0609020204030204" pitchFamily="49" charset="0"/>
              </a:rPr>
              <a:t>authenticationMethod</a:t>
            </a:r>
            <a:r>
              <a:rPr lang="en-US" sz="1300" b="1">
                <a:solidFill>
                  <a:srgbClr val="00B050"/>
                </a:solidFill>
                <a:effectLst/>
                <a:latin typeface="Consolas" panose="020B0609020204030204" pitchFamily="49" charset="0"/>
              </a:rPr>
              <a:t> value out of the </a:t>
            </a:r>
            <a:r>
              <a:rPr lang="en-US" sz="1300" b="1" err="1">
                <a:solidFill>
                  <a:srgbClr val="00B050"/>
                </a:solidFill>
                <a:effectLst/>
                <a:latin typeface="Consolas" panose="020B0609020204030204" pitchFamily="49" charset="0"/>
              </a:rPr>
              <a:t>ParsedFields</a:t>
            </a:r>
            <a:r>
              <a:rPr lang="en-US" sz="1300" b="1">
                <a:solidFill>
                  <a:srgbClr val="00B050"/>
                </a:solidFill>
                <a:effectLst/>
                <a:latin typeface="Consolas" panose="020B0609020204030204" pitchFamily="49" charset="0"/>
              </a:rPr>
              <a:t> column</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AuthMethod</a:t>
            </a:r>
            <a:r>
              <a:rPr lang="en-US" sz="1300" b="0">
                <a:solidFill>
                  <a:srgbClr val="000000"/>
                </a:solidFill>
                <a:effectLst/>
                <a:latin typeface="Consolas" panose="020B0609020204030204" pitchFamily="49" charset="0"/>
              </a:rPr>
              <a:t> = </a:t>
            </a:r>
            <a:r>
              <a:rPr lang="en-US" sz="1300" b="0" err="1">
                <a:solidFill>
                  <a:srgbClr val="000000"/>
                </a:solidFill>
                <a:effectLst/>
                <a:latin typeface="Consolas" panose="020B0609020204030204" pitchFamily="49" charset="0"/>
              </a:rPr>
              <a:t>tostring</a:t>
            </a:r>
            <a:r>
              <a:rPr lang="en-US" sz="1300" b="0">
                <a:solidFill>
                  <a:srgbClr val="000000"/>
                </a:solidFill>
                <a:effectLst/>
                <a:latin typeface="Consolas" panose="020B0609020204030204" pitchFamily="49" charset="0"/>
              </a:rPr>
              <a:t>(</a:t>
            </a:r>
            <a:r>
              <a:rPr lang="en-US" sz="1300" b="0" err="1">
                <a:solidFill>
                  <a:srgbClr val="000000"/>
                </a:solidFill>
                <a:effectLst/>
                <a:latin typeface="Consolas" panose="020B0609020204030204" pitchFamily="49" charset="0"/>
              </a:rPr>
              <a:t>AuthenticationMethod</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//convert to string format</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ParsedFields2=</a:t>
            </a:r>
            <a:r>
              <a:rPr lang="en-US" sz="1300" b="0" err="1">
                <a:solidFill>
                  <a:srgbClr val="000000"/>
                </a:solidFill>
                <a:effectLst/>
                <a:latin typeface="Consolas" panose="020B0609020204030204" pitchFamily="49" charset="0"/>
              </a:rPr>
              <a:t>parse_json</a:t>
            </a:r>
            <a:r>
              <a:rPr lang="en-US" sz="1300" b="0">
                <a:solidFill>
                  <a:srgbClr val="000000"/>
                </a:solidFill>
                <a:effectLst/>
                <a:latin typeface="Consolas" panose="020B0609020204030204" pitchFamily="49" charset="0"/>
              </a:rPr>
              <a:t>(</a:t>
            </a:r>
            <a:r>
              <a:rPr lang="en-US" sz="1300" b="0" err="1">
                <a:solidFill>
                  <a:srgbClr val="000000"/>
                </a:solidFill>
                <a:effectLst/>
                <a:latin typeface="Consolas" panose="020B0609020204030204" pitchFamily="49" charset="0"/>
              </a:rPr>
              <a:t>DeviceDetail</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//parse out Device Details column and put in column called “ParsedFields2”</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DeviceState</a:t>
            </a:r>
            <a:r>
              <a:rPr lang="en-US" sz="1300" b="0">
                <a:solidFill>
                  <a:srgbClr val="000000"/>
                </a:solidFill>
                <a:effectLst/>
                <a:latin typeface="Consolas" panose="020B0609020204030204" pitchFamily="49" charset="0"/>
              </a:rPr>
              <a:t> = case(</a:t>
            </a:r>
            <a:r>
              <a:rPr lang="en-US" sz="1300" b="0" err="1">
                <a:solidFill>
                  <a:srgbClr val="000000"/>
                </a:solidFill>
                <a:effectLst/>
                <a:latin typeface="Consolas" panose="020B0609020204030204" pitchFamily="49" charset="0"/>
              </a:rPr>
              <a:t>DeviceDetail</a:t>
            </a:r>
            <a:r>
              <a:rPr lang="en-US" sz="1300" b="0">
                <a:solidFill>
                  <a:srgbClr val="000000"/>
                </a:solidFill>
                <a:effectLst/>
                <a:latin typeface="Consolas" panose="020B0609020204030204" pitchFamily="49" charset="0"/>
              </a:rPr>
              <a:t>[</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trustType</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"Unmanaged"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DeviceDetail</a:t>
            </a:r>
            <a:r>
              <a:rPr lang="en-US" sz="1300" b="0">
                <a:solidFill>
                  <a:srgbClr val="000000"/>
                </a:solidFill>
                <a:effectLst/>
                <a:latin typeface="Consolas" panose="020B0609020204030204" pitchFamily="49" charset="0"/>
              </a:rPr>
              <a:t>[</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trustType</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//convert to string </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OperatingSystem</a:t>
            </a:r>
            <a:r>
              <a:rPr lang="en-US" sz="1300" b="0">
                <a:solidFill>
                  <a:srgbClr val="000000"/>
                </a:solidFill>
                <a:effectLst/>
                <a:latin typeface="Consolas" panose="020B0609020204030204" pitchFamily="49" charset="0"/>
              </a:rPr>
              <a:t> = ParsedFields2.operatingSystem </a:t>
            </a:r>
            <a:r>
              <a:rPr lang="en-US" sz="1300" b="1">
                <a:solidFill>
                  <a:srgbClr val="00B050"/>
                </a:solidFill>
                <a:effectLst/>
                <a:latin typeface="Consolas" panose="020B0609020204030204" pitchFamily="49" charset="0"/>
              </a:rPr>
              <a:t>//extract the </a:t>
            </a:r>
            <a:r>
              <a:rPr lang="en-US" sz="1300" b="1" err="1">
                <a:solidFill>
                  <a:srgbClr val="00B050"/>
                </a:solidFill>
                <a:effectLst/>
                <a:latin typeface="Consolas" panose="020B0609020204030204" pitchFamily="49" charset="0"/>
              </a:rPr>
              <a:t>operatingSystem</a:t>
            </a:r>
            <a:r>
              <a:rPr lang="en-US" sz="1300" b="1">
                <a:solidFill>
                  <a:srgbClr val="00B050"/>
                </a:solidFill>
                <a:effectLst/>
                <a:latin typeface="Consolas" panose="020B0609020204030204" pitchFamily="49" charset="0"/>
              </a:rPr>
              <a:t> value out of the ParsedFields2 column</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OS = </a:t>
            </a:r>
            <a:r>
              <a:rPr lang="en-US" sz="1300" b="0" err="1">
                <a:solidFill>
                  <a:srgbClr val="000000"/>
                </a:solidFill>
                <a:effectLst/>
                <a:latin typeface="Consolas" panose="020B0609020204030204" pitchFamily="49" charset="0"/>
              </a:rPr>
              <a:t>tostring</a:t>
            </a:r>
            <a:r>
              <a:rPr lang="en-US" sz="1300" b="0">
                <a:solidFill>
                  <a:srgbClr val="000000"/>
                </a:solidFill>
                <a:effectLst/>
                <a:latin typeface="Consolas" panose="020B0609020204030204" pitchFamily="49" charset="0"/>
              </a:rPr>
              <a:t>(</a:t>
            </a:r>
            <a:r>
              <a:rPr lang="en-US" sz="1300" b="0" err="1">
                <a:solidFill>
                  <a:srgbClr val="000000"/>
                </a:solidFill>
                <a:effectLst/>
                <a:latin typeface="Consolas" panose="020B0609020204030204" pitchFamily="49" charset="0"/>
              </a:rPr>
              <a:t>OperatingSystem</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//convert to string format</a:t>
            </a:r>
            <a:endParaRPr lang="en-US" sz="1300" b="0">
              <a:solidFill>
                <a:srgbClr val="000000"/>
              </a:solidFill>
              <a:effectLst/>
              <a:latin typeface="Consolas" panose="020B0609020204030204" pitchFamily="49" charset="0"/>
            </a:endParaRPr>
          </a:p>
          <a:p>
            <a:r>
              <a:rPr lang="en-US" sz="1300" b="0">
                <a:solidFill>
                  <a:srgbClr val="000000"/>
                </a:solidFill>
                <a:effectLst/>
                <a:highlight>
                  <a:srgbClr val="FFFF00"/>
                </a:highlight>
                <a:latin typeface="Consolas" panose="020B0609020204030204" pitchFamily="49" charset="0"/>
              </a:rPr>
              <a:t>|</a:t>
            </a:r>
            <a:r>
              <a:rPr lang="en-US" sz="1300" b="0">
                <a:solidFill>
                  <a:srgbClr val="0000FF"/>
                </a:solidFill>
                <a:effectLst/>
                <a:highlight>
                  <a:srgbClr val="FFFF00"/>
                </a:highlight>
                <a:latin typeface="Consolas" panose="020B0609020204030204" pitchFamily="49" charset="0"/>
              </a:rPr>
              <a:t>mv-expand</a:t>
            </a:r>
            <a:r>
              <a:rPr lang="en-US" sz="1300" b="0">
                <a:solidFill>
                  <a:srgbClr val="000000"/>
                </a:solidFill>
                <a:effectLst/>
                <a:highlight>
                  <a:srgbClr val="FFFF00"/>
                </a:highlight>
                <a:latin typeface="Consolas" panose="020B0609020204030204" pitchFamily="49" charset="0"/>
              </a:rPr>
              <a:t> ParsedFields3 = </a:t>
            </a:r>
            <a:r>
              <a:rPr lang="en-US" sz="1300" b="0" err="1">
                <a:solidFill>
                  <a:srgbClr val="000000"/>
                </a:solidFill>
                <a:effectLst/>
                <a:highlight>
                  <a:srgbClr val="FFFF00"/>
                </a:highlight>
                <a:latin typeface="Consolas" panose="020B0609020204030204" pitchFamily="49" charset="0"/>
              </a:rPr>
              <a:t>parse_json</a:t>
            </a:r>
            <a:r>
              <a:rPr lang="en-US" sz="1300" b="0">
                <a:solidFill>
                  <a:srgbClr val="000000"/>
                </a:solidFill>
                <a:effectLst/>
                <a:highlight>
                  <a:srgbClr val="FFFF00"/>
                </a:highlight>
                <a:latin typeface="Consolas" panose="020B0609020204030204" pitchFamily="49" charset="0"/>
              </a:rPr>
              <a:t>(</a:t>
            </a:r>
            <a:r>
              <a:rPr lang="en-US" sz="1300" b="0" err="1">
                <a:solidFill>
                  <a:srgbClr val="000000"/>
                </a:solidFill>
                <a:effectLst/>
                <a:highlight>
                  <a:srgbClr val="FFFF00"/>
                </a:highlight>
                <a:latin typeface="Consolas" panose="020B0609020204030204" pitchFamily="49" charset="0"/>
              </a:rPr>
              <a:t>AuthenticationRequirementPolicies</a:t>
            </a:r>
            <a:r>
              <a:rPr lang="en-US" sz="1300" b="0">
                <a:solidFill>
                  <a:srgbClr val="000000"/>
                </a:solidFill>
                <a:effectLst/>
                <a:highlight>
                  <a:srgbClr val="FFFF00"/>
                </a:highlight>
                <a:latin typeface="Consolas" panose="020B0609020204030204" pitchFamily="49" charset="0"/>
              </a:rPr>
              <a:t>)</a:t>
            </a:r>
          </a:p>
          <a:p>
            <a:r>
              <a:rPr lang="en-US" sz="1300" b="0">
                <a:solidFill>
                  <a:srgbClr val="000000"/>
                </a:solidFill>
                <a:effectLst/>
                <a:highlight>
                  <a:srgbClr val="FFFF00"/>
                </a:highlight>
                <a:latin typeface="Consolas" panose="020B0609020204030204" pitchFamily="49" charset="0"/>
              </a:rPr>
              <a:t>    |</a:t>
            </a:r>
            <a:r>
              <a:rPr lang="en-US" sz="1300" b="0">
                <a:solidFill>
                  <a:srgbClr val="0000FF"/>
                </a:solidFill>
                <a:effectLst/>
                <a:highlight>
                  <a:srgbClr val="FFFF00"/>
                </a:highlight>
                <a:latin typeface="Consolas" panose="020B0609020204030204" pitchFamily="49" charset="0"/>
              </a:rPr>
              <a:t>extend</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AuthReqPolicy</a:t>
            </a:r>
            <a:r>
              <a:rPr lang="en-US" sz="1300" b="0">
                <a:solidFill>
                  <a:srgbClr val="000000"/>
                </a:solidFill>
                <a:effectLst/>
                <a:highlight>
                  <a:srgbClr val="FFFF00"/>
                </a:highlight>
                <a:latin typeface="Consolas" panose="020B0609020204030204" pitchFamily="49" charset="0"/>
              </a:rPr>
              <a:t> = ParsedFields3.detail</a:t>
            </a:r>
          </a:p>
          <a:p>
            <a:r>
              <a:rPr lang="en-US" sz="1300" b="0">
                <a:solidFill>
                  <a:srgbClr val="000000"/>
                </a:solidFill>
                <a:effectLst/>
                <a:highlight>
                  <a:srgbClr val="FFFF00"/>
                </a:highlight>
                <a:latin typeface="Consolas" panose="020B0609020204030204" pitchFamily="49" charset="0"/>
              </a:rPr>
              <a:t>    |</a:t>
            </a:r>
            <a:r>
              <a:rPr lang="en-US" sz="1300" b="0">
                <a:solidFill>
                  <a:srgbClr val="0000FF"/>
                </a:solidFill>
                <a:effectLst/>
                <a:highlight>
                  <a:srgbClr val="FFFF00"/>
                </a:highlight>
                <a:latin typeface="Consolas" panose="020B0609020204030204" pitchFamily="49" charset="0"/>
              </a:rPr>
              <a:t>extend</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AuthPolicy</a:t>
            </a:r>
            <a:r>
              <a:rPr lang="en-US" sz="1300" b="0">
                <a:solidFill>
                  <a:srgbClr val="000000"/>
                </a:solidFill>
                <a:effectLst/>
                <a:highlight>
                  <a:srgbClr val="FFFF00"/>
                </a:highlight>
                <a:latin typeface="Consolas" panose="020B0609020204030204" pitchFamily="49" charset="0"/>
              </a:rPr>
              <a:t> = </a:t>
            </a:r>
            <a:r>
              <a:rPr lang="en-US" sz="1300" b="0" err="1">
                <a:solidFill>
                  <a:srgbClr val="000000"/>
                </a:solidFill>
                <a:effectLst/>
                <a:highlight>
                  <a:srgbClr val="FFFF00"/>
                </a:highlight>
                <a:latin typeface="Consolas" panose="020B0609020204030204" pitchFamily="49" charset="0"/>
              </a:rPr>
              <a:t>tostring</a:t>
            </a:r>
            <a:r>
              <a:rPr lang="en-US" sz="1300" b="0">
                <a:solidFill>
                  <a:srgbClr val="000000"/>
                </a:solidFill>
                <a:effectLst/>
                <a:highlight>
                  <a:srgbClr val="FFFF00"/>
                </a:highlight>
                <a:latin typeface="Consolas" panose="020B0609020204030204" pitchFamily="49" charset="0"/>
              </a:rPr>
              <a:t>(</a:t>
            </a:r>
            <a:r>
              <a:rPr lang="en-US" sz="1300" b="0" err="1">
                <a:solidFill>
                  <a:srgbClr val="000000"/>
                </a:solidFill>
                <a:effectLst/>
                <a:highlight>
                  <a:srgbClr val="FFFF00"/>
                </a:highlight>
                <a:latin typeface="Consolas" panose="020B0609020204030204" pitchFamily="49" charset="0"/>
              </a:rPr>
              <a:t>AuthReqPolicy</a:t>
            </a:r>
            <a:r>
              <a:rPr lang="en-US" sz="1300" b="0">
                <a:solidFill>
                  <a:srgbClr val="000000"/>
                </a:solidFill>
                <a:effectLst/>
                <a:highlight>
                  <a:srgbClr val="FFFF00"/>
                </a:highlight>
                <a:latin typeface="Consolas" panose="020B0609020204030204" pitchFamily="49" charset="0"/>
              </a:rPr>
              <a:t>)</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AuthMethod</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"Previously satisfied"</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and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AuthMethod</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 </a:t>
            </a:r>
            <a:r>
              <a:rPr lang="en-US" sz="1300" b="1">
                <a:solidFill>
                  <a:srgbClr val="00B050"/>
                </a:solidFill>
                <a:effectLst/>
                <a:latin typeface="Consolas" panose="020B0609020204030204" pitchFamily="49" charset="0"/>
              </a:rPr>
              <a:t>//remove Previously Satisfied and blank </a:t>
            </a:r>
            <a:r>
              <a:rPr lang="en-US" sz="1300" b="1" err="1">
                <a:solidFill>
                  <a:srgbClr val="00B050"/>
                </a:solidFill>
                <a:effectLst/>
                <a:latin typeface="Consolas" panose="020B0609020204030204" pitchFamily="49" charset="0"/>
              </a:rPr>
              <a:t>AuthMethods</a:t>
            </a:r>
            <a:r>
              <a:rPr lang="en-US" sz="1300" b="1">
                <a:solidFill>
                  <a:srgbClr val="00B050"/>
                </a:solidFill>
                <a:effectLst/>
                <a:latin typeface="Consolas" panose="020B0609020204030204" pitchFamily="49" charset="0"/>
              </a:rPr>
              <a:t> from the query</a:t>
            </a: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UserDisplayName</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"On-Premises Directory Synchronization Service Account“ </a:t>
            </a:r>
            <a:r>
              <a:rPr lang="en-US" sz="1300" b="1">
                <a:solidFill>
                  <a:srgbClr val="00B050"/>
                </a:solidFill>
                <a:effectLst/>
                <a:latin typeface="Consolas" panose="020B0609020204030204" pitchFamily="49" charset="0"/>
              </a:rPr>
              <a:t>//remove this </a:t>
            </a:r>
            <a:r>
              <a:rPr lang="en-US" sz="1300" b="1" err="1">
                <a:solidFill>
                  <a:srgbClr val="00B050"/>
                </a:solidFill>
                <a:effectLst/>
                <a:latin typeface="Consolas" panose="020B0609020204030204" pitchFamily="49" charset="0"/>
              </a:rPr>
              <a:t>UserDisplayDname</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AuthMethod</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AuthMethod</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AuthMethod</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1">
                <a:solidFill>
                  <a:srgbClr val="00B050"/>
                </a:solidFill>
                <a:effectLst/>
                <a:latin typeface="Consolas" panose="020B0609020204030204" pitchFamily="49" charset="0"/>
              </a:rPr>
              <a:t>//</a:t>
            </a:r>
            <a:r>
              <a:rPr lang="en-US" sz="1300" b="1" err="1">
                <a:solidFill>
                  <a:srgbClr val="00B050"/>
                </a:solidFill>
                <a:effectLst/>
                <a:latin typeface="Consolas" panose="020B0609020204030204" pitchFamily="49" charset="0"/>
              </a:rPr>
              <a:t>AuthMethod</a:t>
            </a:r>
            <a:r>
              <a:rPr lang="en-US" sz="1300" b="1">
                <a:solidFill>
                  <a:srgbClr val="00B050"/>
                </a:solidFill>
                <a:effectLst/>
                <a:latin typeface="Consolas" panose="020B0609020204030204" pitchFamily="49" charset="0"/>
              </a:rPr>
              <a:t> parameter </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DeviceState</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DeviceState</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DeviceState</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1">
                <a:solidFill>
                  <a:srgbClr val="00B050"/>
                </a:solidFill>
                <a:latin typeface="Consolas" panose="020B0609020204030204" pitchFamily="49" charset="0"/>
              </a:rPr>
              <a:t>//</a:t>
            </a:r>
            <a:r>
              <a:rPr lang="en-US" sz="1300" b="1" err="1">
                <a:solidFill>
                  <a:srgbClr val="00B050"/>
                </a:solidFill>
                <a:latin typeface="Consolas" panose="020B0609020204030204" pitchFamily="49" charset="0"/>
              </a:rPr>
              <a:t>DeviceState</a:t>
            </a:r>
            <a:r>
              <a:rPr lang="en-US" sz="1300" b="1">
                <a:solidFill>
                  <a:srgbClr val="00B050"/>
                </a:solidFill>
                <a:latin typeface="Consolas" panose="020B0609020204030204" pitchFamily="49" charset="0"/>
              </a:rPr>
              <a:t> parameter</a:t>
            </a: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User:escape</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"All users"</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UserDisplayName</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contains</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User:escape</a:t>
            </a:r>
            <a:r>
              <a:rPr lang="en-US" sz="1300" b="0">
                <a:solidFill>
                  <a:srgbClr val="A31515"/>
                </a:solidFill>
                <a:effectLst/>
                <a:latin typeface="Consolas" panose="020B0609020204030204" pitchFamily="49" charset="0"/>
              </a:rPr>
              <a:t>}“ </a:t>
            </a:r>
            <a:r>
              <a:rPr lang="en-US" sz="1300" b="1">
                <a:solidFill>
                  <a:srgbClr val="00B050"/>
                </a:solidFill>
                <a:latin typeface="Consolas" panose="020B0609020204030204" pitchFamily="49" charset="0"/>
              </a:rPr>
              <a:t>//User parameter</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App:escape</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"All apps"</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AppDisplayName</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contains</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App:escape</a:t>
            </a:r>
            <a:r>
              <a:rPr lang="en-US" sz="1300" b="0">
                <a:solidFill>
                  <a:srgbClr val="A31515"/>
                </a:solidFill>
                <a:effectLst/>
                <a:latin typeface="Consolas" panose="020B0609020204030204" pitchFamily="49" charset="0"/>
              </a:rPr>
              <a:t>}“ </a:t>
            </a:r>
            <a:r>
              <a:rPr lang="en-US" sz="1300" b="1">
                <a:solidFill>
                  <a:srgbClr val="00B050"/>
                </a:solidFill>
                <a:latin typeface="Consolas" panose="020B0609020204030204" pitchFamily="49" charset="0"/>
              </a:rPr>
              <a:t>//App parameter</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OS:escape</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 </a:t>
            </a:r>
            <a:r>
              <a:rPr lang="en-US" sz="1300" b="0">
                <a:solidFill>
                  <a:srgbClr val="A31515"/>
                </a:solidFill>
                <a:effectLst/>
                <a:latin typeface="Consolas" panose="020B0609020204030204" pitchFamily="49" charset="0"/>
              </a:rPr>
              <a:t>"All OS"</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OS </a:t>
            </a:r>
            <a:r>
              <a:rPr lang="en-US" sz="1300" b="0">
                <a:solidFill>
                  <a:srgbClr val="0000FF"/>
                </a:solidFill>
                <a:effectLst/>
                <a:latin typeface="Consolas" panose="020B0609020204030204" pitchFamily="49" charset="0"/>
              </a:rPr>
              <a:t>contains</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err="1">
                <a:solidFill>
                  <a:srgbClr val="A31515"/>
                </a:solidFill>
                <a:effectLst/>
                <a:latin typeface="Consolas" panose="020B0609020204030204" pitchFamily="49" charset="0"/>
              </a:rPr>
              <a:t>OS:escape</a:t>
            </a:r>
            <a:r>
              <a:rPr lang="en-US" sz="1300" b="0">
                <a:solidFill>
                  <a:srgbClr val="A31515"/>
                </a:solidFill>
                <a:effectLst/>
                <a:latin typeface="Consolas" panose="020B0609020204030204" pitchFamily="49" charset="0"/>
              </a:rPr>
              <a:t>}“ </a:t>
            </a:r>
            <a:r>
              <a:rPr lang="en-US" sz="1300" b="1">
                <a:solidFill>
                  <a:srgbClr val="00B050"/>
                </a:solidFill>
                <a:latin typeface="Consolas" panose="020B0609020204030204" pitchFamily="49" charset="0"/>
              </a:rPr>
              <a:t>//OS parameter</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Status = </a:t>
            </a:r>
            <a:r>
              <a:rPr lang="en-US" sz="1300" b="0" err="1">
                <a:solidFill>
                  <a:srgbClr val="000000"/>
                </a:solidFill>
                <a:effectLst/>
                <a:latin typeface="Consolas" panose="020B0609020204030204" pitchFamily="49" charset="0"/>
              </a:rPr>
              <a:t>ParsedFields.succeeded</a:t>
            </a:r>
            <a:r>
              <a:rPr lang="en-US" sz="1300" b="0">
                <a:solidFill>
                  <a:srgbClr val="000000"/>
                </a:solidFill>
                <a:effectLst/>
                <a:latin typeface="Consolas" panose="020B0609020204030204" pitchFamily="49" charset="0"/>
              </a:rPr>
              <a:t> </a:t>
            </a:r>
            <a:r>
              <a:rPr lang="en-US" sz="1300" b="1">
                <a:solidFill>
                  <a:srgbClr val="00B050"/>
                </a:solidFill>
                <a:latin typeface="Consolas" panose="020B0609020204030204" pitchFamily="49" charset="0"/>
              </a:rPr>
              <a:t>//extract the succeeded </a:t>
            </a:r>
            <a:r>
              <a:rPr lang="en-US" sz="1300" b="1" err="1">
                <a:solidFill>
                  <a:srgbClr val="00B050"/>
                </a:solidFill>
                <a:latin typeface="Consolas" panose="020B0609020204030204" pitchFamily="49" charset="0"/>
              </a:rPr>
              <a:t>valueout</a:t>
            </a:r>
            <a:r>
              <a:rPr lang="en-US" sz="1300" b="1">
                <a:solidFill>
                  <a:srgbClr val="00B050"/>
                </a:solidFill>
                <a:latin typeface="Consolas" panose="020B0609020204030204" pitchFamily="49" charset="0"/>
              </a:rPr>
              <a:t> of the ParsedFields2 column</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extend</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AuthStatus</a:t>
            </a:r>
            <a:r>
              <a:rPr lang="en-US" sz="1300" b="0">
                <a:solidFill>
                  <a:srgbClr val="000000"/>
                </a:solidFill>
                <a:effectLst/>
                <a:latin typeface="Consolas" panose="020B0609020204030204" pitchFamily="49" charset="0"/>
              </a:rPr>
              <a:t> = case(Status == </a:t>
            </a:r>
            <a:r>
              <a:rPr lang="en-US" sz="1300" b="0">
                <a:solidFill>
                  <a:srgbClr val="A31515"/>
                </a:solidFill>
                <a:effectLst/>
                <a:latin typeface="Consolas" panose="020B0609020204030204" pitchFamily="49" charset="0"/>
              </a:rPr>
              <a:t>"true"</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"Success"</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"Failure"</a:t>
            </a:r>
            <a:r>
              <a:rPr lang="en-US" sz="1300" b="0">
                <a:solidFill>
                  <a:srgbClr val="000000"/>
                </a:solidFill>
                <a:effectLst/>
                <a:latin typeface="Consolas" panose="020B0609020204030204" pitchFamily="49" charset="0"/>
              </a:rPr>
              <a:t>) </a:t>
            </a:r>
            <a:r>
              <a:rPr lang="en-US" sz="1300" b="1">
                <a:solidFill>
                  <a:srgbClr val="00B050"/>
                </a:solidFill>
                <a:latin typeface="Consolas" panose="020B0609020204030204" pitchFamily="49" charset="0"/>
              </a:rPr>
              <a:t>//label status as Success or Failure</a:t>
            </a:r>
            <a:endParaRPr lang="en-US" sz="1300" b="0">
              <a:solidFill>
                <a:srgbClr val="000000"/>
              </a:solidFill>
              <a:effectLst/>
              <a:latin typeface="Consolas" panose="020B0609020204030204" pitchFamily="49" charset="0"/>
            </a:endParaRPr>
          </a:p>
          <a:p>
            <a:r>
              <a:rPr lang="en-US" sz="1300" b="0">
                <a:solidFill>
                  <a:srgbClr val="000000"/>
                </a:solidFill>
                <a:effectLst/>
                <a:latin typeface="Consolas" panose="020B0609020204030204" pitchFamily="49" charset="0"/>
              </a:rPr>
              <a:t>|</a:t>
            </a:r>
            <a:r>
              <a:rPr lang="en-US" sz="1300" b="0">
                <a:solidFill>
                  <a:srgbClr val="0000FF"/>
                </a:solidFill>
                <a:effectLst/>
                <a:latin typeface="Consolas" panose="020B0609020204030204" pitchFamily="49" charset="0"/>
              </a:rPr>
              <a:t>where</a:t>
            </a:r>
            <a:r>
              <a:rPr lang="en-US" sz="1300" b="0">
                <a:solidFill>
                  <a:srgbClr val="000000"/>
                </a:solidFill>
                <a:effectLst/>
                <a:latin typeface="Consolas" panose="020B0609020204030204" pitchFamily="49" charset="0"/>
              </a:rPr>
              <a:t> </a:t>
            </a:r>
            <a:r>
              <a:rPr lang="en-US" sz="1300" b="0" err="1">
                <a:solidFill>
                  <a:srgbClr val="000000"/>
                </a:solidFill>
                <a:effectLst/>
                <a:latin typeface="Consolas" panose="020B0609020204030204" pitchFamily="49" charset="0"/>
              </a:rPr>
              <a:t>AuthStatus</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AuthStatus</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or</a:t>
            </a:r>
            <a:r>
              <a:rPr lang="en-US" sz="1300" b="0">
                <a:solidFill>
                  <a:srgbClr val="000000"/>
                </a:solidFill>
                <a:effectLst/>
                <a:latin typeface="Consolas" panose="020B0609020204030204" pitchFamily="49" charset="0"/>
              </a:rPr>
              <a:t> </a:t>
            </a:r>
            <a:r>
              <a:rPr lang="en-US" sz="1300" b="0">
                <a:solidFill>
                  <a:srgbClr val="A31515"/>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0">
                <a:solidFill>
                  <a:srgbClr val="0000FF"/>
                </a:solidFill>
                <a:effectLst/>
                <a:latin typeface="Consolas" panose="020B0609020204030204" pitchFamily="49" charset="0"/>
              </a:rPr>
              <a:t>in</a:t>
            </a:r>
            <a:r>
              <a:rPr lang="en-US" sz="1300" b="0">
                <a:solidFill>
                  <a:srgbClr val="000000"/>
                </a:solidFill>
                <a:effectLst/>
                <a:latin typeface="Consolas" panose="020B0609020204030204" pitchFamily="49" charset="0"/>
              </a:rPr>
              <a:t> (</a:t>
            </a:r>
            <a:r>
              <a:rPr lang="en-US" sz="1300" b="0">
                <a:solidFill>
                  <a:srgbClr val="CD3131"/>
                </a:solidFill>
                <a:effectLst/>
                <a:latin typeface="Consolas" panose="020B0609020204030204" pitchFamily="49" charset="0"/>
              </a:rPr>
              <a:t>{</a:t>
            </a:r>
            <a:r>
              <a:rPr lang="en-US" sz="1300" b="0" err="1">
                <a:solidFill>
                  <a:srgbClr val="000000"/>
                </a:solidFill>
                <a:effectLst/>
                <a:latin typeface="Consolas" panose="020B0609020204030204" pitchFamily="49" charset="0"/>
              </a:rPr>
              <a:t>AuthStatus</a:t>
            </a:r>
            <a:r>
              <a:rPr lang="en-US" sz="1300" b="0">
                <a:solidFill>
                  <a:srgbClr val="CD3131"/>
                </a:solidFill>
                <a:effectLst/>
                <a:latin typeface="Consolas" panose="020B0609020204030204" pitchFamily="49" charset="0"/>
              </a:rPr>
              <a:t>}</a:t>
            </a:r>
            <a:r>
              <a:rPr lang="en-US" sz="1300" b="0">
                <a:solidFill>
                  <a:srgbClr val="000000"/>
                </a:solidFill>
                <a:effectLst/>
                <a:latin typeface="Consolas" panose="020B0609020204030204" pitchFamily="49" charset="0"/>
              </a:rPr>
              <a:t>) </a:t>
            </a:r>
            <a:r>
              <a:rPr lang="en-US" sz="1300" b="1">
                <a:solidFill>
                  <a:srgbClr val="00B050"/>
                </a:solidFill>
                <a:latin typeface="Consolas" panose="020B0609020204030204" pitchFamily="49" charset="0"/>
              </a:rPr>
              <a:t>//</a:t>
            </a:r>
            <a:r>
              <a:rPr lang="en-US" sz="1300" b="1" err="1">
                <a:solidFill>
                  <a:srgbClr val="00B050"/>
                </a:solidFill>
                <a:latin typeface="Consolas" panose="020B0609020204030204" pitchFamily="49" charset="0"/>
              </a:rPr>
              <a:t>AuthStatus</a:t>
            </a:r>
            <a:r>
              <a:rPr lang="en-US" sz="1300" b="1">
                <a:solidFill>
                  <a:srgbClr val="00B050"/>
                </a:solidFill>
                <a:latin typeface="Consolas" panose="020B0609020204030204" pitchFamily="49" charset="0"/>
              </a:rPr>
              <a:t> parameter</a:t>
            </a:r>
          </a:p>
          <a:p>
            <a:r>
              <a:rPr lang="en-US" sz="1300" b="0">
                <a:solidFill>
                  <a:srgbClr val="000000"/>
                </a:solidFill>
                <a:effectLst/>
                <a:highlight>
                  <a:srgbClr val="FFFF00"/>
                </a:highlight>
                <a:latin typeface="Consolas" panose="020B0609020204030204" pitchFamily="49" charset="0"/>
              </a:rPr>
              <a:t>|</a:t>
            </a:r>
            <a:r>
              <a:rPr lang="en-US" sz="1300" b="0">
                <a:solidFill>
                  <a:srgbClr val="0000FF"/>
                </a:solidFill>
                <a:effectLst/>
                <a:highlight>
                  <a:srgbClr val="FFFF00"/>
                </a:highlight>
                <a:latin typeface="Consolas" panose="020B0609020204030204" pitchFamily="49" charset="0"/>
              </a:rPr>
              <a:t>project</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TimeGenerated</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AuthPolicy</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UserDisplayName</a:t>
            </a:r>
            <a:r>
              <a:rPr lang="en-US" sz="1300" b="0">
                <a:solidFill>
                  <a:srgbClr val="000000"/>
                </a:solidFill>
                <a:effectLst/>
                <a:highlight>
                  <a:srgbClr val="FFFF00"/>
                </a:highlight>
                <a:latin typeface="Consolas" panose="020B0609020204030204" pitchFamily="49" charset="0"/>
              </a:rPr>
              <a:t>, </a:t>
            </a:r>
            <a:r>
              <a:rPr lang="en-US" sz="1300" b="0" err="1">
                <a:solidFill>
                  <a:srgbClr val="000000"/>
                </a:solidFill>
                <a:effectLst/>
                <a:highlight>
                  <a:srgbClr val="FFFF00"/>
                </a:highlight>
                <a:latin typeface="Consolas" panose="020B0609020204030204" pitchFamily="49" charset="0"/>
              </a:rPr>
              <a:t>AppDisplayName</a:t>
            </a:r>
            <a:r>
              <a:rPr lang="en-US" sz="1300" b="0">
                <a:solidFill>
                  <a:srgbClr val="000000"/>
                </a:solidFill>
                <a:effectLst/>
                <a:highlight>
                  <a:srgbClr val="FFFF00"/>
                </a:highlight>
                <a:latin typeface="Consolas" panose="020B0609020204030204" pitchFamily="49" charset="0"/>
              </a:rPr>
              <a:t>; </a:t>
            </a:r>
            <a:r>
              <a:rPr lang="en-US" sz="1300" b="1">
                <a:solidFill>
                  <a:srgbClr val="00B050"/>
                </a:solidFill>
                <a:latin typeface="Consolas" panose="020B0609020204030204" pitchFamily="49" charset="0"/>
              </a:rPr>
              <a:t>//Select columns</a:t>
            </a:r>
          </a:p>
          <a:p>
            <a:endParaRPr lang="en-US" sz="1300" b="0">
              <a:solidFill>
                <a:srgbClr val="000000"/>
              </a:solidFill>
              <a:effectLst/>
              <a:highlight>
                <a:srgbClr val="FFFF00"/>
              </a:highlight>
              <a:latin typeface="Consolas" panose="020B0609020204030204" pitchFamily="49" charset="0"/>
            </a:endParaRPr>
          </a:p>
          <a:p>
            <a:endParaRPr lang="en-US" sz="1100" b="1">
              <a:solidFill>
                <a:srgbClr val="00B050"/>
              </a:solidFill>
              <a:latin typeface="Consolas" panose="020B0609020204030204" pitchFamily="49" charset="0"/>
            </a:endParaRPr>
          </a:p>
        </p:txBody>
      </p:sp>
      <p:pic>
        <p:nvPicPr>
          <p:cNvPr id="6" name="Picture 5">
            <a:extLst>
              <a:ext uri="{FF2B5EF4-FFF2-40B4-BE49-F238E27FC236}">
                <a16:creationId xmlns:a16="http://schemas.microsoft.com/office/drawing/2014/main" id="{3F7443D4-64FB-3033-0C70-B4A384367BA6}"/>
              </a:ext>
            </a:extLst>
          </p:cNvPr>
          <p:cNvPicPr>
            <a:picLocks noChangeAspect="1"/>
          </p:cNvPicPr>
          <p:nvPr/>
        </p:nvPicPr>
        <p:blipFill>
          <a:blip r:embed="rId3"/>
          <a:stretch>
            <a:fillRect/>
          </a:stretch>
        </p:blipFill>
        <p:spPr>
          <a:xfrm>
            <a:off x="10421654" y="5398915"/>
            <a:ext cx="1662693" cy="1312419"/>
          </a:xfrm>
          <a:prstGeom prst="rect">
            <a:avLst/>
          </a:prstGeom>
        </p:spPr>
      </p:pic>
    </p:spTree>
    <p:extLst>
      <p:ext uri="{BB962C8B-B14F-4D97-AF65-F5344CB8AC3E}">
        <p14:creationId xmlns:p14="http://schemas.microsoft.com/office/powerpoint/2010/main" val="4539791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Break it down: Second part of the query</a:t>
            </a:r>
          </a:p>
        </p:txBody>
      </p:sp>
      <p:sp>
        <p:nvSpPr>
          <p:cNvPr id="8" name="TextBox 7">
            <a:extLst>
              <a:ext uri="{FF2B5EF4-FFF2-40B4-BE49-F238E27FC236}">
                <a16:creationId xmlns:a16="http://schemas.microsoft.com/office/drawing/2014/main" id="{F536CEE6-4B71-5F88-BF41-942B4ABF386E}"/>
              </a:ext>
            </a:extLst>
          </p:cNvPr>
          <p:cNvSpPr txBox="1"/>
          <p:nvPr/>
        </p:nvSpPr>
        <p:spPr>
          <a:xfrm>
            <a:off x="457200" y="1632781"/>
            <a:ext cx="11277600" cy="4401205"/>
          </a:xfrm>
          <a:prstGeom prst="rect">
            <a:avLst/>
          </a:prstGeom>
          <a:noFill/>
        </p:spPr>
        <p:txBody>
          <a:bodyPr wrap="square">
            <a:spAutoFit/>
          </a:bodyPr>
          <a:lstStyle/>
          <a:p>
            <a:endParaRPr lang="en-US" sz="1400">
              <a:solidFill>
                <a:srgbClr val="000000"/>
              </a:solidFill>
              <a:latin typeface="Consolas" panose="020B0609020204030204" pitchFamily="49" charset="0"/>
            </a:endParaRPr>
          </a:p>
          <a:p>
            <a:r>
              <a:rPr lang="en-US" sz="1400" b="0">
                <a:solidFill>
                  <a:srgbClr val="000000"/>
                </a:solidFill>
                <a:effectLst/>
                <a:latin typeface="Consolas" panose="020B0609020204030204" pitchFamily="49" charset="0"/>
              </a:rPr>
              <a:t>let </a:t>
            </a:r>
            <a:r>
              <a:rPr lang="en-US" sz="1400" b="0" err="1">
                <a:solidFill>
                  <a:srgbClr val="000000"/>
                </a:solidFill>
                <a:effectLst/>
                <a:latin typeface="Consolas" panose="020B0609020204030204" pitchFamily="49" charset="0"/>
              </a:rPr>
              <a:t>adfsData</a:t>
            </a:r>
            <a:r>
              <a:rPr lang="en-US" sz="1400" b="0">
                <a:solidFill>
                  <a:srgbClr val="000000"/>
                </a:solidFill>
                <a:effectLst/>
                <a:latin typeface="Consolas" panose="020B0609020204030204" pitchFamily="49" charset="0"/>
              </a:rPr>
              <a:t> = </a:t>
            </a:r>
            <a:r>
              <a:rPr lang="en-US" sz="1400" b="0" err="1">
                <a:solidFill>
                  <a:srgbClr val="000000"/>
                </a:solidFill>
                <a:effectLst/>
                <a:highlight>
                  <a:srgbClr val="FFFF00"/>
                </a:highlight>
                <a:latin typeface="Consolas" panose="020B0609020204030204" pitchFamily="49" charset="0"/>
              </a:rPr>
              <a:t>ADFSSignInLogs</a:t>
            </a:r>
            <a:r>
              <a:rPr lang="en-US" sz="1400" b="0">
                <a:solidFill>
                  <a:srgbClr val="000000"/>
                </a:solidFill>
                <a:effectLst/>
                <a:highlight>
                  <a:srgbClr val="FFFF00"/>
                </a:highlight>
                <a:latin typeface="Consolas" panose="020B0609020204030204" pitchFamily="49" charset="0"/>
              </a:rPr>
              <a:t> </a:t>
            </a:r>
            <a:r>
              <a:rPr lang="en-US" sz="1400" b="1">
                <a:solidFill>
                  <a:srgbClr val="00B050"/>
                </a:solidFill>
                <a:latin typeface="Consolas" panose="020B0609020204030204" pitchFamily="49" charset="0"/>
              </a:rPr>
              <a:t>//store a dataset in </a:t>
            </a:r>
            <a:r>
              <a:rPr lang="en-US" sz="1400" b="1" err="1">
                <a:solidFill>
                  <a:srgbClr val="00B050"/>
                </a:solidFill>
                <a:latin typeface="Consolas" panose="020B0609020204030204" pitchFamily="49" charset="0"/>
              </a:rPr>
              <a:t>adfsData</a:t>
            </a:r>
            <a:endParaRPr lang="en-US" sz="1400" b="0">
              <a:solidFill>
                <a:srgbClr val="000000"/>
              </a:solidFill>
              <a:effectLst/>
              <a:highlight>
                <a:srgbClr val="FFFF00"/>
              </a:highligh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mv-expand</a:t>
            </a:r>
            <a:r>
              <a:rPr lang="en-US" sz="1400" b="0">
                <a:solidFill>
                  <a:srgbClr val="000000"/>
                </a:solidFill>
                <a:effectLst/>
                <a:latin typeface="Consolas" panose="020B0609020204030204" pitchFamily="49" charset="0"/>
              </a:rPr>
              <a:t> PF=</a:t>
            </a:r>
            <a:r>
              <a:rPr lang="en-US" sz="1400" b="0" err="1">
                <a:solidFill>
                  <a:srgbClr val="000000"/>
                </a:solidFill>
                <a:effectLst/>
                <a:latin typeface="Consolas" panose="020B0609020204030204" pitchFamily="49" charset="0"/>
              </a:rPr>
              <a:t>parse_json</a:t>
            </a:r>
            <a:r>
              <a:rPr lang="en-US" sz="1400" b="0">
                <a:solidFill>
                  <a:srgbClr val="000000"/>
                </a:solidFill>
                <a:effectLst/>
                <a:latin typeface="Consolas" panose="020B0609020204030204" pitchFamily="49" charset="0"/>
              </a:rPr>
              <a:t>(</a:t>
            </a:r>
            <a:r>
              <a:rPr lang="en-US" sz="1400" b="0" err="1">
                <a:solidFill>
                  <a:srgbClr val="000000"/>
                </a:solidFill>
                <a:effectLst/>
                <a:latin typeface="Consolas" panose="020B0609020204030204" pitchFamily="49" charset="0"/>
              </a:rPr>
              <a:t>AuthenticationDetails</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//parse out </a:t>
            </a:r>
            <a:r>
              <a:rPr lang="en-US" sz="1400" b="1" err="1">
                <a:solidFill>
                  <a:srgbClr val="00B050"/>
                </a:solidFill>
                <a:effectLst/>
                <a:latin typeface="Consolas" panose="020B0609020204030204" pitchFamily="49" charset="0"/>
              </a:rPr>
              <a:t>AuthenticationDetails</a:t>
            </a:r>
            <a:r>
              <a:rPr lang="en-US" sz="1400" b="1">
                <a:solidFill>
                  <a:srgbClr val="00B050"/>
                </a:solidFill>
                <a:effectLst/>
                <a:latin typeface="Consolas" panose="020B0609020204030204" pitchFamily="49" charset="0"/>
              </a:rPr>
              <a:t> column and put in new column called “PF”</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extend</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AuthDetail</a:t>
            </a:r>
            <a:r>
              <a:rPr lang="en-US" sz="1400" b="0">
                <a:solidFill>
                  <a:srgbClr val="000000"/>
                </a:solidFill>
                <a:effectLst/>
                <a:latin typeface="Consolas" panose="020B0609020204030204" pitchFamily="49" charset="0"/>
              </a:rPr>
              <a:t> = </a:t>
            </a:r>
            <a:r>
              <a:rPr lang="en-US" sz="1400" b="0" err="1">
                <a:solidFill>
                  <a:srgbClr val="000000"/>
                </a:solidFill>
                <a:effectLst/>
                <a:latin typeface="Consolas" panose="020B0609020204030204" pitchFamily="49" charset="0"/>
              </a:rPr>
              <a:t>PF.authenticationMethodDetail</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//create new column by extracting the </a:t>
            </a:r>
            <a:r>
              <a:rPr lang="en-US" sz="1400" b="1" err="1">
                <a:solidFill>
                  <a:srgbClr val="00B050"/>
                </a:solidFill>
                <a:effectLst/>
                <a:latin typeface="Consolas" panose="020B0609020204030204" pitchFamily="49" charset="0"/>
              </a:rPr>
              <a:t>authenticationMethodDetail</a:t>
            </a:r>
            <a:r>
              <a:rPr lang="en-US" sz="1400" b="1">
                <a:solidFill>
                  <a:srgbClr val="00B050"/>
                </a:solidFill>
                <a:effectLst/>
                <a:latin typeface="Consolas" panose="020B0609020204030204" pitchFamily="49" charset="0"/>
              </a:rPr>
              <a:t> value out of the PF column</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extend</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AuthPolicy</a:t>
            </a:r>
            <a:r>
              <a:rPr lang="en-US" sz="1400" b="0">
                <a:solidFill>
                  <a:srgbClr val="000000"/>
                </a:solidFill>
                <a:effectLst/>
                <a:latin typeface="Consolas" panose="020B0609020204030204" pitchFamily="49" charset="0"/>
              </a:rPr>
              <a:t> = </a:t>
            </a:r>
            <a:r>
              <a:rPr lang="en-US" sz="1400" b="0" err="1">
                <a:solidFill>
                  <a:srgbClr val="000000"/>
                </a:solidFill>
                <a:effectLst/>
                <a:latin typeface="Consolas" panose="020B0609020204030204" pitchFamily="49" charset="0"/>
              </a:rPr>
              <a:t>tostring</a:t>
            </a:r>
            <a:r>
              <a:rPr lang="en-US" sz="1400" b="0">
                <a:solidFill>
                  <a:srgbClr val="000000"/>
                </a:solidFill>
                <a:effectLst/>
                <a:latin typeface="Consolas" panose="020B0609020204030204" pitchFamily="49" charset="0"/>
              </a:rPr>
              <a:t>(</a:t>
            </a:r>
            <a:r>
              <a:rPr lang="en-US" sz="1400" b="0" err="1">
                <a:solidFill>
                  <a:srgbClr val="000000"/>
                </a:solidFill>
                <a:effectLst/>
                <a:latin typeface="Consolas" panose="020B0609020204030204" pitchFamily="49" charset="0"/>
              </a:rPr>
              <a:t>AuthDetail</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 //convert to string format</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where</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UserDisplayName</a:t>
            </a:r>
            <a:r>
              <a:rPr lang="en-US" sz="1400" b="0">
                <a:solidFill>
                  <a:srgbClr val="000000"/>
                </a:solidFill>
                <a:effectLst/>
                <a:latin typeface="Consolas" panose="020B0609020204030204" pitchFamily="49" charset="0"/>
              </a:rPr>
              <a:t> != </a:t>
            </a:r>
            <a:r>
              <a:rPr lang="en-US" sz="1400" b="0">
                <a:solidFill>
                  <a:srgbClr val="A31515"/>
                </a:solidFill>
                <a:effectLst/>
                <a:latin typeface="Consolas" panose="020B0609020204030204" pitchFamily="49" charset="0"/>
              </a:rPr>
              <a:t>"On-Premises Directory Synchronization Service Account"</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where</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a:t>
            </a:r>
            <a:r>
              <a:rPr lang="en-US" sz="1400" b="0" err="1">
                <a:solidFill>
                  <a:srgbClr val="A31515"/>
                </a:solidFill>
                <a:effectLst/>
                <a:latin typeface="Consolas" panose="020B0609020204030204" pitchFamily="49" charset="0"/>
              </a:rPr>
              <a:t>User:escape</a:t>
            </a:r>
            <a:r>
              <a:rPr lang="en-US" sz="1400" b="0">
                <a:solidFill>
                  <a:srgbClr val="A31515"/>
                </a:solidFill>
                <a:effectLst/>
                <a:latin typeface="Consolas" panose="020B0609020204030204" pitchFamily="49" charset="0"/>
              </a:rPr>
              <a:t>}"</a:t>
            </a:r>
            <a:r>
              <a:rPr lang="en-US" sz="1400" b="0">
                <a:solidFill>
                  <a:srgbClr val="000000"/>
                </a:solidFill>
                <a:effectLst/>
                <a:latin typeface="Consolas" panose="020B0609020204030204" pitchFamily="49" charset="0"/>
              </a:rPr>
              <a:t> == </a:t>
            </a:r>
            <a:r>
              <a:rPr lang="en-US" sz="1400" b="0">
                <a:solidFill>
                  <a:srgbClr val="A31515"/>
                </a:solidFill>
                <a:effectLst/>
                <a:latin typeface="Consolas" panose="020B0609020204030204" pitchFamily="49" charset="0"/>
              </a:rPr>
              <a:t>"All users"</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or</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UserDisplayName</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contains</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a:t>
            </a:r>
            <a:r>
              <a:rPr lang="en-US" sz="1400" b="0" err="1">
                <a:solidFill>
                  <a:srgbClr val="A31515"/>
                </a:solidFill>
                <a:effectLst/>
                <a:latin typeface="Consolas" panose="020B0609020204030204" pitchFamily="49" charset="0"/>
              </a:rPr>
              <a:t>User:escape</a:t>
            </a:r>
            <a:r>
              <a:rPr lang="en-US" sz="1400" b="0">
                <a:solidFill>
                  <a:srgbClr val="A31515"/>
                </a:solidFill>
                <a:effectLst/>
                <a:latin typeface="Consolas" panose="020B0609020204030204" pitchFamily="49" charset="0"/>
              </a:rPr>
              <a:t>}“ </a:t>
            </a:r>
            <a:r>
              <a:rPr lang="en-US" sz="1400" b="1">
                <a:solidFill>
                  <a:srgbClr val="00B050"/>
                </a:solidFill>
                <a:effectLst/>
                <a:latin typeface="Consolas" panose="020B0609020204030204" pitchFamily="49" charset="0"/>
              </a:rPr>
              <a:t>//User parameter</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where</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a:t>
            </a:r>
            <a:r>
              <a:rPr lang="en-US" sz="1400" b="0" err="1">
                <a:solidFill>
                  <a:srgbClr val="A31515"/>
                </a:solidFill>
                <a:effectLst/>
                <a:latin typeface="Consolas" panose="020B0609020204030204" pitchFamily="49" charset="0"/>
              </a:rPr>
              <a:t>App:escape</a:t>
            </a:r>
            <a:r>
              <a:rPr lang="en-US" sz="1400" b="0">
                <a:solidFill>
                  <a:srgbClr val="A31515"/>
                </a:solidFill>
                <a:effectLst/>
                <a:latin typeface="Consolas" panose="020B0609020204030204" pitchFamily="49" charset="0"/>
              </a:rPr>
              <a:t>}"</a:t>
            </a:r>
            <a:r>
              <a:rPr lang="en-US" sz="1400" b="0">
                <a:solidFill>
                  <a:srgbClr val="000000"/>
                </a:solidFill>
                <a:effectLst/>
                <a:latin typeface="Consolas" panose="020B0609020204030204" pitchFamily="49" charset="0"/>
              </a:rPr>
              <a:t> == </a:t>
            </a:r>
            <a:r>
              <a:rPr lang="en-US" sz="1400" b="0">
                <a:solidFill>
                  <a:srgbClr val="A31515"/>
                </a:solidFill>
                <a:effectLst/>
                <a:latin typeface="Consolas" panose="020B0609020204030204" pitchFamily="49" charset="0"/>
              </a:rPr>
              <a:t>"All apps"</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or</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AppDisplayName</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contains</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a:t>
            </a:r>
            <a:r>
              <a:rPr lang="en-US" sz="1400" b="0" err="1">
                <a:solidFill>
                  <a:srgbClr val="A31515"/>
                </a:solidFill>
                <a:effectLst/>
                <a:latin typeface="Consolas" panose="020B0609020204030204" pitchFamily="49" charset="0"/>
              </a:rPr>
              <a:t>App:escape</a:t>
            </a:r>
            <a:r>
              <a:rPr lang="en-US" sz="1400" b="0">
                <a:solidFill>
                  <a:srgbClr val="A31515"/>
                </a:solidFill>
                <a:effectLst/>
                <a:latin typeface="Consolas" panose="020B0609020204030204" pitchFamily="49" charset="0"/>
              </a:rPr>
              <a:t>}“ </a:t>
            </a:r>
            <a:r>
              <a:rPr lang="en-US" sz="1400" b="1">
                <a:solidFill>
                  <a:srgbClr val="00B050"/>
                </a:solidFill>
                <a:effectLst/>
                <a:latin typeface="Consolas" panose="020B0609020204030204" pitchFamily="49" charset="0"/>
              </a:rPr>
              <a:t>//App parameter</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extend</a:t>
            </a:r>
            <a:r>
              <a:rPr lang="en-US" sz="1400" b="0">
                <a:solidFill>
                  <a:srgbClr val="000000"/>
                </a:solidFill>
                <a:effectLst/>
                <a:latin typeface="Consolas" panose="020B0609020204030204" pitchFamily="49" charset="0"/>
              </a:rPr>
              <a:t> Status = </a:t>
            </a:r>
            <a:r>
              <a:rPr lang="en-US" sz="1400" b="0" err="1">
                <a:solidFill>
                  <a:srgbClr val="000000"/>
                </a:solidFill>
                <a:effectLst/>
                <a:latin typeface="Consolas" panose="020B0609020204030204" pitchFamily="49" charset="0"/>
              </a:rPr>
              <a:t>PF.succeeded</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//extract status from the succeeded value in the PF column</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extend</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AuthStatus</a:t>
            </a:r>
            <a:r>
              <a:rPr lang="en-US" sz="1400" b="0">
                <a:solidFill>
                  <a:srgbClr val="000000"/>
                </a:solidFill>
                <a:effectLst/>
                <a:latin typeface="Consolas" panose="020B0609020204030204" pitchFamily="49" charset="0"/>
              </a:rPr>
              <a:t> = case(Status == </a:t>
            </a:r>
            <a:r>
              <a:rPr lang="en-US" sz="1400" b="0">
                <a:solidFill>
                  <a:srgbClr val="A31515"/>
                </a:solidFill>
                <a:effectLst/>
                <a:latin typeface="Consolas" panose="020B0609020204030204" pitchFamily="49" charset="0"/>
              </a:rPr>
              <a:t>"true"</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"Success"</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"Failure"</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 if true, return “Success</a:t>
            </a:r>
            <a:r>
              <a:rPr lang="en-US" sz="1400" b="1">
                <a:solidFill>
                  <a:srgbClr val="00B050"/>
                </a:solidFill>
                <a:latin typeface="Consolas" panose="020B0609020204030204" pitchFamily="49" charset="0"/>
              </a:rPr>
              <a:t>”, if not, return Failure</a:t>
            </a: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where</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AuthStatus</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in</a:t>
            </a:r>
            <a:r>
              <a:rPr lang="en-US" sz="1400" b="0">
                <a:solidFill>
                  <a:srgbClr val="000000"/>
                </a:solidFill>
                <a:effectLst/>
                <a:latin typeface="Consolas" panose="020B0609020204030204" pitchFamily="49" charset="0"/>
              </a:rPr>
              <a:t> (</a:t>
            </a:r>
            <a:r>
              <a:rPr lang="en-US" sz="1400" b="0">
                <a:solidFill>
                  <a:srgbClr val="CD3131"/>
                </a:solidFill>
                <a:effectLst/>
                <a:latin typeface="Consolas" panose="020B0609020204030204" pitchFamily="49" charset="0"/>
              </a:rPr>
              <a:t>{</a:t>
            </a:r>
            <a:r>
              <a:rPr lang="en-US" sz="1400" b="0" err="1">
                <a:solidFill>
                  <a:srgbClr val="000000"/>
                </a:solidFill>
                <a:effectLst/>
                <a:latin typeface="Consolas" panose="020B0609020204030204" pitchFamily="49" charset="0"/>
              </a:rPr>
              <a:t>AuthStatus</a:t>
            </a:r>
            <a:r>
              <a:rPr lang="en-US" sz="1400" b="0">
                <a:solidFill>
                  <a:srgbClr val="CD3131"/>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or</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in</a:t>
            </a:r>
            <a:r>
              <a:rPr lang="en-US" sz="1400" b="0">
                <a:solidFill>
                  <a:srgbClr val="000000"/>
                </a:solidFill>
                <a:effectLst/>
                <a:latin typeface="Consolas" panose="020B0609020204030204" pitchFamily="49" charset="0"/>
              </a:rPr>
              <a:t> (</a:t>
            </a:r>
            <a:r>
              <a:rPr lang="en-US" sz="1400" b="0">
                <a:solidFill>
                  <a:srgbClr val="CD3131"/>
                </a:solidFill>
                <a:effectLst/>
                <a:latin typeface="Consolas" panose="020B0609020204030204" pitchFamily="49" charset="0"/>
              </a:rPr>
              <a:t>{</a:t>
            </a:r>
            <a:r>
              <a:rPr lang="en-US" sz="1400" b="0" err="1">
                <a:solidFill>
                  <a:srgbClr val="000000"/>
                </a:solidFill>
                <a:effectLst/>
                <a:latin typeface="Consolas" panose="020B0609020204030204" pitchFamily="49" charset="0"/>
              </a:rPr>
              <a:t>AuthStatus</a:t>
            </a:r>
            <a:r>
              <a:rPr lang="en-US" sz="1400" b="0">
                <a:solidFill>
                  <a:srgbClr val="CD3131"/>
                </a:solidFill>
                <a:effectLst/>
                <a:latin typeface="Consolas" panose="020B0609020204030204" pitchFamily="49" charset="0"/>
              </a:rPr>
              <a:t>}</a:t>
            </a:r>
            <a:r>
              <a:rPr lang="en-US" sz="1400" b="0">
                <a:solidFill>
                  <a:srgbClr val="000000"/>
                </a:solidFill>
                <a:effectLst/>
                <a:latin typeface="Consolas" panose="020B0609020204030204" pitchFamily="49" charset="0"/>
              </a:rPr>
              <a:t>) </a:t>
            </a:r>
            <a:r>
              <a:rPr lang="en-US" sz="1400" b="1">
                <a:solidFill>
                  <a:srgbClr val="00B050"/>
                </a:solidFill>
                <a:effectLst/>
                <a:latin typeface="Consolas" panose="020B0609020204030204" pitchFamily="49" charset="0"/>
              </a:rPr>
              <a:t>//</a:t>
            </a:r>
            <a:r>
              <a:rPr lang="en-US" sz="1400" b="1" err="1">
                <a:solidFill>
                  <a:srgbClr val="00B050"/>
                </a:solidFill>
                <a:effectLst/>
                <a:latin typeface="Consolas" panose="020B0609020204030204" pitchFamily="49" charset="0"/>
              </a:rPr>
              <a:t>AuthStatus</a:t>
            </a:r>
            <a:r>
              <a:rPr lang="en-US" sz="1400" b="1">
                <a:solidFill>
                  <a:srgbClr val="00B050"/>
                </a:solidFill>
                <a:effectLst/>
                <a:latin typeface="Consolas" panose="020B0609020204030204" pitchFamily="49" charset="0"/>
              </a:rPr>
              <a:t> parameter</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project</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TimeGenerated,AuthPolicy</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AuthStatus</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AppDisplayName</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UserDisplayName</a:t>
            </a:r>
            <a:r>
              <a:rPr lang="en-US" sz="1400" b="0">
                <a:solidFill>
                  <a:srgbClr val="000000"/>
                </a:solidFill>
                <a:effectLst/>
                <a:latin typeface="Consolas" panose="020B0609020204030204" pitchFamily="49" charset="0"/>
              </a:rPr>
              <a:t>; </a:t>
            </a:r>
            <a:r>
              <a:rPr lang="en-US" sz="1400" b="1">
                <a:solidFill>
                  <a:srgbClr val="00B050"/>
                </a:solidFill>
                <a:latin typeface="Consolas" panose="020B0609020204030204" pitchFamily="49" charset="0"/>
              </a:rPr>
              <a:t>//Select columns</a:t>
            </a:r>
          </a:p>
          <a:p>
            <a:endParaRPr lang="en-US" sz="1400" b="1">
              <a:solidFill>
                <a:srgbClr val="00B050"/>
              </a:solidFill>
              <a:latin typeface="Consolas" panose="020B0609020204030204" pitchFamily="49" charset="0"/>
            </a:endParaRPr>
          </a:p>
          <a:p>
            <a:endParaRPr lang="en-US" sz="1400" b="1">
              <a:solidFill>
                <a:srgbClr val="00B050"/>
              </a:solidFill>
              <a:latin typeface="Consolas" panose="020B0609020204030204" pitchFamily="49" charset="0"/>
            </a:endParaRPr>
          </a:p>
          <a:p>
            <a:endParaRPr lang="en-US" sz="1400" b="1">
              <a:solidFill>
                <a:srgbClr val="00B050"/>
              </a:solidFill>
              <a:latin typeface="Consolas" panose="020B0609020204030204" pitchFamily="49" charset="0"/>
            </a:endParaRPr>
          </a:p>
          <a:p>
            <a:endParaRPr lang="en-US" sz="1400" b="0">
              <a:solidFill>
                <a:srgbClr val="000000"/>
              </a:solidFill>
              <a:effectLst/>
              <a:latin typeface="Consolas" panose="020B0609020204030204" pitchFamily="49" charset="0"/>
            </a:endParaRPr>
          </a:p>
          <a:p>
            <a:endParaRPr lang="en-US" sz="1400" b="0">
              <a:solidFill>
                <a:srgbClr val="000000"/>
              </a:solidFill>
              <a:effectLst/>
              <a:latin typeface="Consolas" panose="020B0609020204030204" pitchFamily="49" charset="0"/>
            </a:endParaRPr>
          </a:p>
        </p:txBody>
      </p:sp>
      <p:pic>
        <p:nvPicPr>
          <p:cNvPr id="2" name="Picture 1">
            <a:extLst>
              <a:ext uri="{FF2B5EF4-FFF2-40B4-BE49-F238E27FC236}">
                <a16:creationId xmlns:a16="http://schemas.microsoft.com/office/drawing/2014/main" id="{B64D1C95-39A0-EE17-A685-4511ED0EF793}"/>
              </a:ext>
            </a:extLst>
          </p:cNvPr>
          <p:cNvPicPr>
            <a:picLocks noChangeAspect="1"/>
          </p:cNvPicPr>
          <p:nvPr/>
        </p:nvPicPr>
        <p:blipFill>
          <a:blip r:embed="rId3"/>
          <a:stretch>
            <a:fillRect/>
          </a:stretch>
        </p:blipFill>
        <p:spPr>
          <a:xfrm>
            <a:off x="10421654" y="5398915"/>
            <a:ext cx="1662693" cy="1312419"/>
          </a:xfrm>
          <a:prstGeom prst="rect">
            <a:avLst/>
          </a:prstGeom>
        </p:spPr>
      </p:pic>
    </p:spTree>
    <p:extLst>
      <p:ext uri="{BB962C8B-B14F-4D97-AF65-F5344CB8AC3E}">
        <p14:creationId xmlns:p14="http://schemas.microsoft.com/office/powerpoint/2010/main" val="23578908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Break it down: Third part of the query</a:t>
            </a:r>
          </a:p>
        </p:txBody>
      </p:sp>
      <p:sp>
        <p:nvSpPr>
          <p:cNvPr id="8" name="TextBox 7">
            <a:extLst>
              <a:ext uri="{FF2B5EF4-FFF2-40B4-BE49-F238E27FC236}">
                <a16:creationId xmlns:a16="http://schemas.microsoft.com/office/drawing/2014/main" id="{F536CEE6-4B71-5F88-BF41-942B4ABF386E}"/>
              </a:ext>
            </a:extLst>
          </p:cNvPr>
          <p:cNvSpPr txBox="1"/>
          <p:nvPr/>
        </p:nvSpPr>
        <p:spPr>
          <a:xfrm>
            <a:off x="457200" y="1728919"/>
            <a:ext cx="11277600" cy="1815882"/>
          </a:xfrm>
          <a:prstGeom prst="rect">
            <a:avLst/>
          </a:prstGeom>
          <a:noFill/>
        </p:spPr>
        <p:txBody>
          <a:bodyPr wrap="square">
            <a:spAutoFit/>
          </a:bodyPr>
          <a:lstStyle/>
          <a:p>
            <a:r>
              <a:rPr lang="en-US" sz="1400" b="0">
                <a:solidFill>
                  <a:srgbClr val="000000"/>
                </a:solidFill>
                <a:effectLst/>
                <a:latin typeface="Consolas" panose="020B0609020204030204" pitchFamily="49" charset="0"/>
              </a:rPr>
              <a:t>let </a:t>
            </a:r>
            <a:r>
              <a:rPr lang="en-US" sz="1400" b="0" err="1">
                <a:solidFill>
                  <a:srgbClr val="000000"/>
                </a:solidFill>
                <a:effectLst/>
                <a:latin typeface="Consolas" panose="020B0609020204030204" pitchFamily="49" charset="0"/>
              </a:rPr>
              <a:t>baseQuery</a:t>
            </a:r>
            <a:r>
              <a:rPr lang="en-US" sz="1400" b="0">
                <a:solidFill>
                  <a:srgbClr val="000000"/>
                </a:solidFill>
                <a:effectLst/>
                <a:latin typeface="Consolas" panose="020B0609020204030204" pitchFamily="49" charset="0"/>
              </a:rPr>
              <a:t> = materialize( </a:t>
            </a:r>
            <a:r>
              <a:rPr lang="en-US" sz="1400" b="1">
                <a:solidFill>
                  <a:srgbClr val="00B050"/>
                </a:solidFill>
                <a:latin typeface="Consolas" panose="020B0609020204030204" pitchFamily="49" charset="0"/>
              </a:rPr>
              <a:t>//store a dataset in </a:t>
            </a:r>
            <a:r>
              <a:rPr lang="en-US" sz="1400" b="1" err="1">
                <a:solidFill>
                  <a:srgbClr val="00B050"/>
                </a:solidFill>
                <a:latin typeface="Consolas" panose="020B0609020204030204" pitchFamily="49" charset="0"/>
              </a:rPr>
              <a:t>baseQuery</a:t>
            </a:r>
            <a:endParaRPr lang="en-US" sz="1400" b="0">
              <a:solidFill>
                <a:srgbClr val="000000"/>
              </a:solidFill>
              <a:effectLst/>
              <a:latin typeface="Consolas" panose="020B0609020204030204" pitchFamily="49" charset="0"/>
            </a:endParaRPr>
          </a:p>
          <a:p>
            <a:r>
              <a:rPr lang="en-US" sz="1400" b="0">
                <a:solidFill>
                  <a:srgbClr val="0000FF"/>
                </a:solidFill>
                <a:effectLst/>
                <a:latin typeface="Consolas" panose="020B0609020204030204" pitchFamily="49" charset="0"/>
              </a:rPr>
              <a:t>union</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policyData</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adfsData</a:t>
            </a:r>
            <a:r>
              <a:rPr lang="en-US" sz="1400" b="0">
                <a:solidFill>
                  <a:srgbClr val="000000"/>
                </a:solidFill>
                <a:effectLst/>
                <a:latin typeface="Consolas" panose="020B0609020204030204" pitchFamily="49" charset="0"/>
              </a:rPr>
              <a:t> </a:t>
            </a:r>
            <a:r>
              <a:rPr lang="en-US" sz="1400" b="1">
                <a:solidFill>
                  <a:srgbClr val="00B050"/>
                </a:solidFill>
                <a:latin typeface="Consolas" panose="020B0609020204030204" pitchFamily="49" charset="0"/>
              </a:rPr>
              <a:t>//bring together the first and second query</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a:t>
            </a:r>
            <a:r>
              <a:rPr lang="en-US" sz="1400" b="0">
                <a:solidFill>
                  <a:srgbClr val="0000FF"/>
                </a:solidFill>
                <a:effectLst/>
                <a:latin typeface="Consolas" panose="020B0609020204030204" pitchFamily="49" charset="0"/>
              </a:rPr>
              <a:t>summarize</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totalCount</a:t>
            </a:r>
            <a:r>
              <a:rPr lang="en-US" sz="1400" b="0">
                <a:solidFill>
                  <a:srgbClr val="000000"/>
                </a:solidFill>
                <a:effectLst/>
                <a:latin typeface="Consolas" panose="020B0609020204030204" pitchFamily="49" charset="0"/>
              </a:rPr>
              <a:t> = </a:t>
            </a:r>
            <a:r>
              <a:rPr lang="en-US" sz="1400" b="0">
                <a:solidFill>
                  <a:srgbClr val="0000FF"/>
                </a:solidFill>
                <a:effectLst/>
                <a:latin typeface="Consolas" panose="020B0609020204030204" pitchFamily="49" charset="0"/>
              </a:rPr>
              <a:t>count</a:t>
            </a:r>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by</a:t>
            </a:r>
            <a:r>
              <a:rPr lang="en-US" sz="1400" b="0">
                <a:solidFill>
                  <a:srgbClr val="000000"/>
                </a:solidFill>
                <a:effectLst/>
                <a:latin typeface="Consolas" panose="020B0609020204030204" pitchFamily="49" charset="0"/>
              </a:rPr>
              <a:t> </a:t>
            </a:r>
            <a:r>
              <a:rPr lang="en-US" sz="1400" b="0" err="1">
                <a:solidFill>
                  <a:srgbClr val="000000"/>
                </a:solidFill>
                <a:effectLst/>
                <a:latin typeface="Consolas" panose="020B0609020204030204" pitchFamily="49" charset="0"/>
              </a:rPr>
              <a:t>AuthPolicy</a:t>
            </a:r>
            <a:r>
              <a:rPr lang="en-US" sz="1400" b="0">
                <a:solidFill>
                  <a:srgbClr val="000000"/>
                </a:solidFill>
                <a:effectLst/>
                <a:latin typeface="Consolas" panose="020B0609020204030204" pitchFamily="49" charset="0"/>
              </a:rPr>
              <a:t>); </a:t>
            </a:r>
            <a:r>
              <a:rPr lang="en-US" sz="1400" b="1">
                <a:solidFill>
                  <a:srgbClr val="00B050"/>
                </a:solidFill>
                <a:latin typeface="Consolas" panose="020B0609020204030204" pitchFamily="49" charset="0"/>
              </a:rPr>
              <a:t>//aggregate count by Auth Policy and close the let statement</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let total = </a:t>
            </a:r>
            <a:r>
              <a:rPr lang="en-US" sz="1400" b="1">
                <a:solidFill>
                  <a:srgbClr val="00B050"/>
                </a:solidFill>
                <a:latin typeface="Consolas" panose="020B0609020204030204" pitchFamily="49" charset="0"/>
              </a:rPr>
              <a:t> //calculate total of </a:t>
            </a:r>
            <a:r>
              <a:rPr lang="en-US" sz="1400" b="1" err="1">
                <a:solidFill>
                  <a:srgbClr val="00B050"/>
                </a:solidFill>
                <a:latin typeface="Consolas" panose="020B0609020204030204" pitchFamily="49" charset="0"/>
              </a:rPr>
              <a:t>baseQuery</a:t>
            </a:r>
            <a:endParaRPr lang="en-US" sz="1400" b="0">
              <a:solidFill>
                <a:srgbClr val="000000"/>
              </a:solidFill>
              <a:effectLst/>
              <a:latin typeface="Consolas" panose="020B0609020204030204" pitchFamily="49" charset="0"/>
            </a:endParaRPr>
          </a:p>
          <a:p>
            <a:r>
              <a:rPr lang="en-US" sz="1400" b="0" err="1">
                <a:solidFill>
                  <a:srgbClr val="000000"/>
                </a:solidFill>
                <a:effectLst/>
                <a:latin typeface="Consolas" panose="020B0609020204030204" pitchFamily="49" charset="0"/>
              </a:rPr>
              <a:t>toscalar</a:t>
            </a:r>
            <a:r>
              <a:rPr lang="en-US" sz="1400" b="0">
                <a:solidFill>
                  <a:srgbClr val="000000"/>
                </a:solidFill>
                <a:effectLst/>
                <a:latin typeface="Consolas" panose="020B0609020204030204" pitchFamily="49" charset="0"/>
              </a:rPr>
              <a:t>(</a:t>
            </a:r>
            <a:r>
              <a:rPr lang="en-US" sz="1400" b="0" err="1">
                <a:solidFill>
                  <a:srgbClr val="000000"/>
                </a:solidFill>
                <a:effectLst/>
                <a:latin typeface="Consolas" panose="020B0609020204030204" pitchFamily="49" charset="0"/>
              </a:rPr>
              <a:t>baseQuery</a:t>
            </a:r>
            <a:r>
              <a:rPr lang="en-US" sz="1400" b="0">
                <a:solidFill>
                  <a:srgbClr val="000000"/>
                </a:solidFill>
                <a:effectLst/>
                <a:latin typeface="Consolas" panose="020B0609020204030204" pitchFamily="49" charset="0"/>
              </a:rPr>
              <a:t>  </a:t>
            </a:r>
            <a:r>
              <a:rPr lang="en-US" sz="1400" b="1">
                <a:solidFill>
                  <a:srgbClr val="00B050"/>
                </a:solidFill>
                <a:latin typeface="Consolas" panose="020B0609020204030204" pitchFamily="49" charset="0"/>
              </a:rPr>
              <a:t>//</a:t>
            </a:r>
            <a:r>
              <a:rPr lang="en-US" sz="1400" b="1" err="1">
                <a:solidFill>
                  <a:srgbClr val="00B050"/>
                </a:solidFill>
                <a:latin typeface="Consolas" panose="020B0609020204030204" pitchFamily="49" charset="0"/>
              </a:rPr>
              <a:t>toscalar</a:t>
            </a:r>
            <a:r>
              <a:rPr lang="en-US" sz="1400" b="1">
                <a:solidFill>
                  <a:srgbClr val="00B050"/>
                </a:solidFill>
                <a:latin typeface="Consolas" panose="020B0609020204030204" pitchFamily="49" charset="0"/>
              </a:rPr>
              <a:t> will return a constant value of the evaluated expression</a:t>
            </a:r>
          </a:p>
          <a:p>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summarize</a:t>
            </a:r>
            <a:r>
              <a:rPr lang="en-US" sz="1400" b="0">
                <a:solidFill>
                  <a:srgbClr val="000000"/>
                </a:solidFill>
                <a:effectLst/>
                <a:latin typeface="Consolas" panose="020B0609020204030204" pitchFamily="49" charset="0"/>
              </a:rPr>
              <a:t> sum(</a:t>
            </a:r>
            <a:r>
              <a:rPr lang="en-US" sz="1400" b="0" err="1">
                <a:solidFill>
                  <a:srgbClr val="000000"/>
                </a:solidFill>
                <a:effectLst/>
                <a:latin typeface="Consolas" panose="020B0609020204030204" pitchFamily="49" charset="0"/>
              </a:rPr>
              <a:t>totalCount</a:t>
            </a:r>
            <a:r>
              <a:rPr lang="en-US" sz="1400" b="0">
                <a:solidFill>
                  <a:srgbClr val="000000"/>
                </a:solidFill>
                <a:effectLst/>
                <a:latin typeface="Consolas" panose="020B0609020204030204" pitchFamily="49" charset="0"/>
              </a:rPr>
              <a:t>)); </a:t>
            </a:r>
            <a:r>
              <a:rPr lang="en-US" sz="1400" b="1">
                <a:solidFill>
                  <a:srgbClr val="00B050"/>
                </a:solidFill>
                <a:latin typeface="Consolas" panose="020B0609020204030204" pitchFamily="49" charset="0"/>
              </a:rPr>
              <a:t>//the evaluated expression </a:t>
            </a:r>
            <a:r>
              <a:rPr lang="en-US" sz="1400" b="1" err="1">
                <a:solidFill>
                  <a:srgbClr val="00B050"/>
                </a:solidFill>
                <a:latin typeface="Consolas" panose="020B0609020204030204" pitchFamily="49" charset="0"/>
              </a:rPr>
              <a:t>totalCount</a:t>
            </a:r>
            <a:r>
              <a:rPr lang="en-US" sz="1400" b="1">
                <a:solidFill>
                  <a:srgbClr val="00B050"/>
                </a:solidFill>
                <a:latin typeface="Consolas" panose="020B0609020204030204" pitchFamily="49" charset="0"/>
              </a:rPr>
              <a:t> by Auth Policy and close the let statement</a:t>
            </a:r>
            <a:endParaRPr lang="en-US" sz="1400" b="0">
              <a:solidFill>
                <a:srgbClr val="000000"/>
              </a:solidFill>
              <a:effectLst/>
              <a:latin typeface="Consolas" panose="020B0609020204030204" pitchFamily="49" charset="0"/>
            </a:endParaRPr>
          </a:p>
          <a:p>
            <a:r>
              <a:rPr lang="en-US" sz="1400" b="0" err="1">
                <a:solidFill>
                  <a:srgbClr val="000000"/>
                </a:solidFill>
                <a:effectLst/>
                <a:latin typeface="Consolas" panose="020B0609020204030204" pitchFamily="49" charset="0"/>
              </a:rPr>
              <a:t>baseQuery</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 </a:t>
            </a:r>
            <a:r>
              <a:rPr lang="en-US" sz="1400" b="0">
                <a:solidFill>
                  <a:srgbClr val="0000FF"/>
                </a:solidFill>
                <a:effectLst/>
                <a:latin typeface="Consolas" panose="020B0609020204030204" pitchFamily="49" charset="0"/>
              </a:rPr>
              <a:t>extend</a:t>
            </a:r>
            <a:r>
              <a:rPr lang="en-US" sz="1400" b="0">
                <a:solidFill>
                  <a:srgbClr val="000000"/>
                </a:solidFill>
                <a:effectLst/>
                <a:latin typeface="Consolas" panose="020B0609020204030204" pitchFamily="49" charset="0"/>
              </a:rPr>
              <a:t> pct = </a:t>
            </a:r>
            <a:r>
              <a:rPr lang="en-US" sz="1400" b="0" err="1">
                <a:solidFill>
                  <a:srgbClr val="000000"/>
                </a:solidFill>
                <a:effectLst/>
                <a:latin typeface="Consolas" panose="020B0609020204030204" pitchFamily="49" charset="0"/>
              </a:rPr>
              <a:t>totalCount</a:t>
            </a:r>
            <a:r>
              <a:rPr lang="en-US" sz="1400" b="0">
                <a:solidFill>
                  <a:srgbClr val="000000"/>
                </a:solidFill>
                <a:effectLst/>
                <a:latin typeface="Consolas" panose="020B0609020204030204" pitchFamily="49" charset="0"/>
              </a:rPr>
              <a:t>*</a:t>
            </a:r>
            <a:r>
              <a:rPr lang="en-US" sz="1400" b="0">
                <a:solidFill>
                  <a:srgbClr val="098658"/>
                </a:solidFill>
                <a:effectLst/>
                <a:latin typeface="Consolas" panose="020B0609020204030204" pitchFamily="49" charset="0"/>
              </a:rPr>
              <a:t>100.0</a:t>
            </a:r>
            <a:r>
              <a:rPr lang="en-US" sz="1400" b="0">
                <a:solidFill>
                  <a:srgbClr val="000000"/>
                </a:solidFill>
                <a:effectLst/>
                <a:latin typeface="Consolas" panose="020B0609020204030204" pitchFamily="49" charset="0"/>
              </a:rPr>
              <a:t>/total  </a:t>
            </a:r>
            <a:r>
              <a:rPr lang="en-US" sz="1400" b="1">
                <a:solidFill>
                  <a:srgbClr val="00B050"/>
                </a:solidFill>
                <a:latin typeface="Consolas" panose="020B0609020204030204" pitchFamily="49" charset="0"/>
              </a:rPr>
              <a:t>//create new column showing percentage of  </a:t>
            </a:r>
            <a:r>
              <a:rPr lang="en-US" sz="1400" b="1" err="1">
                <a:solidFill>
                  <a:srgbClr val="00B050"/>
                </a:solidFill>
                <a:latin typeface="Consolas" panose="020B0609020204030204" pitchFamily="49" charset="0"/>
              </a:rPr>
              <a:t>totalCount</a:t>
            </a:r>
            <a:r>
              <a:rPr lang="en-US" sz="1400" b="1">
                <a:solidFill>
                  <a:srgbClr val="00B050"/>
                </a:solidFill>
                <a:latin typeface="Consolas" panose="020B0609020204030204" pitchFamily="49" charset="0"/>
              </a:rPr>
              <a:t> </a:t>
            </a:r>
          </a:p>
        </p:txBody>
      </p:sp>
      <p:pic>
        <p:nvPicPr>
          <p:cNvPr id="2" name="Picture 1">
            <a:extLst>
              <a:ext uri="{FF2B5EF4-FFF2-40B4-BE49-F238E27FC236}">
                <a16:creationId xmlns:a16="http://schemas.microsoft.com/office/drawing/2014/main" id="{B64D1C95-39A0-EE17-A685-4511ED0EF793}"/>
              </a:ext>
            </a:extLst>
          </p:cNvPr>
          <p:cNvPicPr>
            <a:picLocks noChangeAspect="1"/>
          </p:cNvPicPr>
          <p:nvPr/>
        </p:nvPicPr>
        <p:blipFill>
          <a:blip r:embed="rId3"/>
          <a:stretch>
            <a:fillRect/>
          </a:stretch>
        </p:blipFill>
        <p:spPr>
          <a:xfrm>
            <a:off x="10421654" y="5398915"/>
            <a:ext cx="1662693" cy="1312419"/>
          </a:xfrm>
          <a:prstGeom prst="rect">
            <a:avLst/>
          </a:prstGeom>
        </p:spPr>
      </p:pic>
    </p:spTree>
    <p:extLst>
      <p:ext uri="{BB962C8B-B14F-4D97-AF65-F5344CB8AC3E}">
        <p14:creationId xmlns:p14="http://schemas.microsoft.com/office/powerpoint/2010/main" val="33067373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Union of two data sets: the bar chart</a:t>
            </a:r>
          </a:p>
        </p:txBody>
      </p:sp>
      <p:sp>
        <p:nvSpPr>
          <p:cNvPr id="9" name="TextBox 8">
            <a:extLst>
              <a:ext uri="{FF2B5EF4-FFF2-40B4-BE49-F238E27FC236}">
                <a16:creationId xmlns:a16="http://schemas.microsoft.com/office/drawing/2014/main" id="{0A6D7A3D-8335-7F4E-8D65-9933FE87F8B8}"/>
              </a:ext>
            </a:extLst>
          </p:cNvPr>
          <p:cNvSpPr txBox="1"/>
          <p:nvPr/>
        </p:nvSpPr>
        <p:spPr>
          <a:xfrm>
            <a:off x="529281" y="1690688"/>
            <a:ext cx="5467866" cy="5109091"/>
          </a:xfrm>
          <a:prstGeom prst="rect">
            <a:avLst/>
          </a:prstGeom>
          <a:noFill/>
        </p:spPr>
        <p:txBody>
          <a:bodyPr wrap="square">
            <a:spAutoFit/>
          </a:bodyPr>
          <a:lstStyle/>
          <a:p>
            <a:r>
              <a:rPr lang="en-US" sz="1050" b="0">
                <a:solidFill>
                  <a:srgbClr val="000000"/>
                </a:solidFill>
                <a:effectLst/>
                <a:latin typeface="Consolas" panose="020B0609020204030204" pitchFamily="49" charset="0"/>
              </a:rPr>
              <a:t>let </a:t>
            </a:r>
            <a:r>
              <a:rPr lang="en-US" sz="1050" b="0" err="1">
                <a:solidFill>
                  <a:srgbClr val="000000"/>
                </a:solidFill>
                <a:effectLst/>
                <a:latin typeface="Consolas" panose="020B0609020204030204" pitchFamily="49" charset="0"/>
              </a:rPr>
              <a:t>policyData</a:t>
            </a:r>
            <a:r>
              <a:rPr lang="en-US" sz="1050" b="0">
                <a:solidFill>
                  <a:srgbClr val="000000"/>
                </a:solidFill>
                <a:effectLst/>
                <a:latin typeface="Consolas" panose="020B0609020204030204" pitchFamily="49" charset="0"/>
              </a:rPr>
              <a:t> = </a:t>
            </a:r>
            <a:r>
              <a:rPr lang="en-US" sz="1050" b="0" err="1">
                <a:solidFill>
                  <a:srgbClr val="000000"/>
                </a:solidFill>
                <a:effectLst/>
                <a:highlight>
                  <a:srgbClr val="FFFF00"/>
                </a:highlight>
                <a:latin typeface="Consolas" panose="020B0609020204030204" pitchFamily="49" charset="0"/>
              </a:rPr>
              <a:t>SigninLogs</a:t>
            </a:r>
            <a:endParaRPr lang="en-US" sz="1050" b="0">
              <a:solidFill>
                <a:srgbClr val="000000"/>
              </a:solidFill>
              <a:effectLst/>
              <a:highlight>
                <a:srgbClr val="FFFF00"/>
              </a:highligh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ParsedFields</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AuthenticationDetails</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AuthenticationMethod</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ParsedFields.authenticationMethod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AuthenticationMethod</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ParsedFields2=</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DeviceState</a:t>
            </a:r>
            <a:r>
              <a:rPr lang="en-US" sz="1050" b="0">
                <a:solidFill>
                  <a:srgbClr val="000000"/>
                </a:solidFill>
                <a:effectLst/>
                <a:latin typeface="Consolas" panose="020B0609020204030204" pitchFamily="49" charset="0"/>
              </a:rPr>
              <a:t> = case(</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trustType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"Unmanaged"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DeviceDetail</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trustType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OperatingSystem</a:t>
            </a:r>
            <a:r>
              <a:rPr lang="en-US" sz="1050" b="0">
                <a:solidFill>
                  <a:srgbClr val="000000"/>
                </a:solidFill>
                <a:effectLst/>
                <a:latin typeface="Consolas" panose="020B0609020204030204" pitchFamily="49" charset="0"/>
              </a:rPr>
              <a:t> = ParsedFields2.operatingSystem</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OS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OperatingSystem</a:t>
            </a:r>
            <a:r>
              <a:rPr lang="en-US" sz="1050" b="0">
                <a:solidFill>
                  <a:srgbClr val="000000"/>
                </a:solidFill>
                <a:effectLst/>
                <a:latin typeface="Consolas" panose="020B0609020204030204" pitchFamily="49" charset="0"/>
              </a:rPr>
              <a:t>)</a:t>
            </a:r>
          </a:p>
          <a:p>
            <a:r>
              <a:rPr lang="en-US" sz="1050" b="0">
                <a:solidFill>
                  <a:srgbClr val="000000"/>
                </a:solidFill>
                <a:effectLst/>
                <a:highlight>
                  <a:srgbClr val="FFFF00"/>
                </a:highlight>
                <a:latin typeface="Consolas" panose="020B0609020204030204" pitchFamily="49" charset="0"/>
              </a:rPr>
              <a:t>|</a:t>
            </a:r>
            <a:r>
              <a:rPr lang="en-US" sz="1050" b="0">
                <a:solidFill>
                  <a:srgbClr val="0000FF"/>
                </a:solidFill>
                <a:effectLst/>
                <a:highlight>
                  <a:srgbClr val="FFFF00"/>
                </a:highlight>
                <a:latin typeface="Consolas" panose="020B0609020204030204" pitchFamily="49" charset="0"/>
              </a:rPr>
              <a:t>mv-expand</a:t>
            </a:r>
            <a:r>
              <a:rPr lang="en-US" sz="1050" b="0">
                <a:solidFill>
                  <a:srgbClr val="000000"/>
                </a:solidFill>
                <a:effectLst/>
                <a:highlight>
                  <a:srgbClr val="FFFF00"/>
                </a:highlight>
                <a:latin typeface="Consolas" panose="020B0609020204030204" pitchFamily="49" charset="0"/>
              </a:rPr>
              <a:t> ParsedFields3 = </a:t>
            </a:r>
            <a:r>
              <a:rPr lang="en-US" sz="1050" b="0" err="1">
                <a:solidFill>
                  <a:srgbClr val="000000"/>
                </a:solidFill>
                <a:effectLst/>
                <a:highlight>
                  <a:srgbClr val="FFFF00"/>
                </a:highlight>
                <a:latin typeface="Consolas" panose="020B0609020204030204" pitchFamily="49" charset="0"/>
              </a:rPr>
              <a:t>parse_json</a:t>
            </a:r>
            <a:r>
              <a:rPr lang="en-US" sz="1050" b="0">
                <a:solidFill>
                  <a:srgbClr val="000000"/>
                </a:solidFill>
                <a:effectLst/>
                <a:highlight>
                  <a:srgbClr val="FFFF00"/>
                </a:highlight>
                <a:latin typeface="Consolas" panose="020B0609020204030204" pitchFamily="49" charset="0"/>
              </a:rPr>
              <a:t>(</a:t>
            </a:r>
            <a:r>
              <a:rPr lang="en-US" sz="1050" b="0" err="1">
                <a:solidFill>
                  <a:srgbClr val="000000"/>
                </a:solidFill>
                <a:effectLst/>
                <a:highlight>
                  <a:srgbClr val="FFFF00"/>
                </a:highlight>
                <a:latin typeface="Consolas" panose="020B0609020204030204" pitchFamily="49" charset="0"/>
              </a:rPr>
              <a:t>AuthenticationRequirementPolicies</a:t>
            </a:r>
            <a:r>
              <a:rPr lang="en-US" sz="1050" b="0">
                <a:solidFill>
                  <a:srgbClr val="000000"/>
                </a:solidFill>
                <a:effectLst/>
                <a:highlight>
                  <a:srgbClr val="FFFF00"/>
                </a:highlight>
                <a:latin typeface="Consolas" panose="020B0609020204030204" pitchFamily="49" charset="0"/>
              </a:rPr>
              <a:t>)</a:t>
            </a:r>
          </a:p>
          <a:p>
            <a:r>
              <a:rPr lang="en-US" sz="1050" b="0">
                <a:solidFill>
                  <a:srgbClr val="000000"/>
                </a:solidFill>
                <a:effectLst/>
                <a:highlight>
                  <a:srgbClr val="FFFF00"/>
                </a:highlight>
                <a:latin typeface="Consolas" panose="020B0609020204030204" pitchFamily="49" charset="0"/>
              </a:rPr>
              <a:t>    |</a:t>
            </a:r>
            <a:r>
              <a:rPr lang="en-US" sz="1050" b="0">
                <a:solidFill>
                  <a:srgbClr val="0000FF"/>
                </a:solidFill>
                <a:effectLst/>
                <a:highlight>
                  <a:srgbClr val="FFFF00"/>
                </a:highlight>
                <a:latin typeface="Consolas" panose="020B0609020204030204" pitchFamily="49" charset="0"/>
              </a:rPr>
              <a:t>extend</a:t>
            </a:r>
            <a:r>
              <a:rPr lang="en-US" sz="1050" b="0">
                <a:solidFill>
                  <a:srgbClr val="000000"/>
                </a:solidFill>
                <a:effectLst/>
                <a:highlight>
                  <a:srgbClr val="FFFF00"/>
                </a:highlight>
                <a:latin typeface="Consolas" panose="020B0609020204030204" pitchFamily="49" charset="0"/>
              </a:rPr>
              <a:t> </a:t>
            </a:r>
            <a:r>
              <a:rPr lang="en-US" sz="1050" b="0" err="1">
                <a:solidFill>
                  <a:srgbClr val="000000"/>
                </a:solidFill>
                <a:effectLst/>
                <a:highlight>
                  <a:srgbClr val="FFFF00"/>
                </a:highlight>
                <a:latin typeface="Consolas" panose="020B0609020204030204" pitchFamily="49" charset="0"/>
              </a:rPr>
              <a:t>AuthReqPolicy</a:t>
            </a:r>
            <a:r>
              <a:rPr lang="en-US" sz="1050" b="0">
                <a:solidFill>
                  <a:srgbClr val="000000"/>
                </a:solidFill>
                <a:effectLst/>
                <a:highlight>
                  <a:srgbClr val="FFFF00"/>
                </a:highlight>
                <a:latin typeface="Consolas" panose="020B0609020204030204" pitchFamily="49" charset="0"/>
              </a:rPr>
              <a:t> = ParsedFields3.detail</a:t>
            </a:r>
          </a:p>
          <a:p>
            <a:r>
              <a:rPr lang="en-US" sz="1050" b="0">
                <a:solidFill>
                  <a:srgbClr val="000000"/>
                </a:solidFill>
                <a:effectLst/>
                <a:highlight>
                  <a:srgbClr val="FFFF00"/>
                </a:highlight>
                <a:latin typeface="Consolas" panose="020B0609020204030204" pitchFamily="49" charset="0"/>
              </a:rPr>
              <a:t>    |</a:t>
            </a:r>
            <a:r>
              <a:rPr lang="en-US" sz="1050" b="0">
                <a:solidFill>
                  <a:srgbClr val="0000FF"/>
                </a:solidFill>
                <a:effectLst/>
                <a:highlight>
                  <a:srgbClr val="FFFF00"/>
                </a:highlight>
                <a:latin typeface="Consolas" panose="020B0609020204030204" pitchFamily="49" charset="0"/>
              </a:rPr>
              <a:t>extend</a:t>
            </a:r>
            <a:r>
              <a:rPr lang="en-US" sz="1050" b="0">
                <a:solidFill>
                  <a:srgbClr val="000000"/>
                </a:solidFill>
                <a:effectLst/>
                <a:highlight>
                  <a:srgbClr val="FFFF00"/>
                </a:highlight>
                <a:latin typeface="Consolas" panose="020B0609020204030204" pitchFamily="49" charset="0"/>
              </a:rPr>
              <a:t> </a:t>
            </a:r>
            <a:r>
              <a:rPr lang="en-US" sz="1050" b="0" err="1">
                <a:solidFill>
                  <a:srgbClr val="000000"/>
                </a:solidFill>
                <a:effectLst/>
                <a:highlight>
                  <a:srgbClr val="FFFF00"/>
                </a:highlight>
                <a:latin typeface="Consolas" panose="020B0609020204030204" pitchFamily="49" charset="0"/>
              </a:rPr>
              <a:t>AuthPolicy</a:t>
            </a:r>
            <a:r>
              <a:rPr lang="en-US" sz="1050" b="0">
                <a:solidFill>
                  <a:srgbClr val="000000"/>
                </a:solidFill>
                <a:effectLst/>
                <a:highlight>
                  <a:srgbClr val="FFFF00"/>
                </a:highlight>
                <a:latin typeface="Consolas" panose="020B0609020204030204" pitchFamily="49" charset="0"/>
              </a:rPr>
              <a:t> = </a:t>
            </a:r>
            <a:r>
              <a:rPr lang="en-US" sz="1050" b="0" err="1">
                <a:solidFill>
                  <a:srgbClr val="000000"/>
                </a:solidFill>
                <a:effectLst/>
                <a:highlight>
                  <a:srgbClr val="FFFF00"/>
                </a:highlight>
                <a:latin typeface="Consolas" panose="020B0609020204030204" pitchFamily="49" charset="0"/>
              </a:rPr>
              <a:t>tostring</a:t>
            </a:r>
            <a:r>
              <a:rPr lang="en-US" sz="1050" b="0">
                <a:solidFill>
                  <a:srgbClr val="000000"/>
                </a:solidFill>
                <a:effectLst/>
                <a:highlight>
                  <a:srgbClr val="FFFF00"/>
                </a:highlight>
                <a:latin typeface="Consolas" panose="020B0609020204030204" pitchFamily="49" charset="0"/>
              </a:rPr>
              <a:t>(</a:t>
            </a:r>
            <a:r>
              <a:rPr lang="en-US" sz="1050" b="0" err="1">
                <a:solidFill>
                  <a:srgbClr val="000000"/>
                </a:solidFill>
                <a:effectLst/>
                <a:highlight>
                  <a:srgbClr val="FFFF00"/>
                </a:highlight>
                <a:latin typeface="Consolas" panose="020B0609020204030204" pitchFamily="49" charset="0"/>
              </a:rPr>
              <a:t>AuthReqPolicy</a:t>
            </a:r>
            <a:r>
              <a:rPr lang="en-US" sz="1050" b="0">
                <a:solidFill>
                  <a:srgbClr val="000000"/>
                </a:solidFill>
                <a:effectLst/>
                <a:highlight>
                  <a:srgbClr val="FFFF00"/>
                </a:highlight>
                <a:latin typeface="Consolas" panose="020B0609020204030204" pitchFamily="49" charset="0"/>
              </a:rPr>
              <a:t>)</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ParsedPolicy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SelectedPolicy</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ParsedPolicy.series</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"Previously satisfied"</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"On-Premises Directory Synchronization Service Account"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AuthMethod</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AuthMethod</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AuthMethod</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DeviceState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DeviceState</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DeviceState</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users"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apps"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OS:escape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OS"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OS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OS:escape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Status = </a:t>
            </a:r>
            <a:r>
              <a:rPr lang="en-US" sz="1050" b="0" err="1">
                <a:solidFill>
                  <a:srgbClr val="000000"/>
                </a:solidFill>
                <a:effectLst/>
                <a:latin typeface="Consolas" panose="020B0609020204030204" pitchFamily="49" charset="0"/>
              </a:rPr>
              <a:t>ParsedFields.succeeded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 case(Status == </a:t>
            </a:r>
            <a:r>
              <a:rPr lang="en-US" sz="1050" b="0">
                <a:solidFill>
                  <a:srgbClr val="A31515"/>
                </a:solidFill>
                <a:effectLst/>
                <a:latin typeface="Consolas" panose="020B0609020204030204" pitchFamily="49" charset="0"/>
              </a:rPr>
              <a:t>"true"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"Success"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"Failure"</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project</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TimeGenerated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a:t>
            </a:r>
          </a:p>
          <a:p>
            <a:endParaRPr lang="en-US" sz="1100" b="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F536CEE6-4B71-5F88-BF41-942B4ABF386E}"/>
              </a:ext>
            </a:extLst>
          </p:cNvPr>
          <p:cNvSpPr txBox="1"/>
          <p:nvPr/>
        </p:nvSpPr>
        <p:spPr>
          <a:xfrm>
            <a:off x="6194854" y="1767872"/>
            <a:ext cx="5997146" cy="3000821"/>
          </a:xfrm>
          <a:prstGeom prst="rect">
            <a:avLst/>
          </a:prstGeom>
          <a:noFill/>
        </p:spPr>
        <p:txBody>
          <a:bodyPr wrap="square">
            <a:spAutoFit/>
          </a:bodyPr>
          <a:lstStyle/>
          <a:p>
            <a:r>
              <a:rPr lang="en-US" sz="1050" b="0">
                <a:solidFill>
                  <a:srgbClr val="000000"/>
                </a:solidFill>
                <a:effectLst/>
                <a:latin typeface="Consolas" panose="020B0609020204030204" pitchFamily="49" charset="0"/>
              </a:rPr>
              <a:t>let </a:t>
            </a:r>
            <a:r>
              <a:rPr lang="en-US" sz="1050" b="0" err="1">
                <a:solidFill>
                  <a:srgbClr val="000000"/>
                </a:solidFill>
                <a:effectLst/>
                <a:latin typeface="Consolas" panose="020B0609020204030204" pitchFamily="49" charset="0"/>
              </a:rPr>
              <a:t>adfsData</a:t>
            </a:r>
            <a:r>
              <a:rPr lang="en-US" sz="1050" b="0">
                <a:solidFill>
                  <a:srgbClr val="000000"/>
                </a:solidFill>
                <a:effectLst/>
                <a:latin typeface="Consolas" panose="020B0609020204030204" pitchFamily="49" charset="0"/>
              </a:rPr>
              <a:t> = </a:t>
            </a:r>
            <a:r>
              <a:rPr lang="en-US" sz="1050" b="0" err="1">
                <a:solidFill>
                  <a:srgbClr val="000000"/>
                </a:solidFill>
                <a:effectLst/>
                <a:highlight>
                  <a:srgbClr val="FFFF00"/>
                </a:highlight>
                <a:latin typeface="Consolas" panose="020B0609020204030204" pitchFamily="49" charset="0"/>
              </a:rPr>
              <a:t>ADFSSignInLogs</a:t>
            </a:r>
            <a:endParaRPr lang="en-US" sz="1050" b="0">
              <a:solidFill>
                <a:srgbClr val="000000"/>
              </a:solidFill>
              <a:effectLst/>
              <a:highlight>
                <a:srgbClr val="FFFF00"/>
              </a:highligh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PF=</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AuthenticationDetails</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AuthDetail</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PF.authenticationMethodDetail</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AuthDetail</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mv-expand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ParsedPolicy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parse_json</a:t>
            </a:r>
            <a:r>
              <a:rPr lang="en-US" sz="1050" b="0">
                <a:solidFill>
                  <a:srgbClr val="000000"/>
                </a:solidFill>
                <a:effectLst/>
                <a:latin typeface="Consolas" panose="020B0609020204030204" pitchFamily="49" charset="0"/>
              </a:rPr>
              <a:t>(</a:t>
            </a:r>
            <a:r>
              <a:rPr lang="en-US" sz="1050" b="0" err="1">
                <a:solidFill>
                  <a:srgbClr val="000000"/>
                </a:solidFill>
                <a:effectLst/>
                <a:latin typeface="Consolas" panose="020B0609020204030204" pitchFamily="49" charset="0"/>
              </a:rPr>
              <a:t>tostring</a:t>
            </a:r>
            <a:r>
              <a:rPr lang="en-US" sz="1050" b="0">
                <a:solidFill>
                  <a:srgbClr val="000000"/>
                </a:solidFill>
                <a:effectLst/>
                <a:latin typeface="Consolas" panose="020B0609020204030204" pitchFamily="49" charset="0"/>
              </a:rPr>
              <a:t>(</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SelectedPolicy</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ParsedPolicy.series</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AuthPolicy</a:t>
            </a:r>
            <a:r>
              <a:rPr lang="en-US" sz="1050" b="0">
                <a:solidFill>
                  <a:srgbClr val="000000"/>
                </a:solidFill>
                <a:effectLst/>
                <a:latin typeface="Consolas" panose="020B0609020204030204" pitchFamily="49" charset="0"/>
              </a:rPr>
              <a:t> == </a:t>
            </a:r>
            <a:r>
              <a:rPr lang="en-US" sz="1050" b="0" err="1">
                <a:solidFill>
                  <a:srgbClr val="000000"/>
                </a:solidFill>
                <a:effectLst/>
                <a:latin typeface="Consolas" panose="020B0609020204030204" pitchFamily="49" charset="0"/>
              </a:rPr>
              <a:t>SelectedPolicy</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"On-Premises Directory Synchronization Service Account"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users"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User:escape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 </a:t>
            </a:r>
            <a:r>
              <a:rPr lang="en-US" sz="1050" b="0">
                <a:solidFill>
                  <a:srgbClr val="A31515"/>
                </a:solidFill>
                <a:effectLst/>
                <a:latin typeface="Consolas" panose="020B0609020204030204" pitchFamily="49" charset="0"/>
              </a:rPr>
              <a:t>"All apps"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contains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err="1">
                <a:solidFill>
                  <a:srgbClr val="A31515"/>
                </a:solidFill>
                <a:effectLst/>
                <a:latin typeface="Consolas" panose="020B0609020204030204" pitchFamily="49" charset="0"/>
              </a:rPr>
              <a:t>App:escape</a:t>
            </a:r>
            <a:r>
              <a:rPr lang="en-US" sz="1050" b="0">
                <a:solidFill>
                  <a:srgbClr val="A31515"/>
                </a:solidFill>
                <a:effectLst/>
                <a:latin typeface="Consolas" panose="020B0609020204030204" pitchFamily="49" charset="0"/>
              </a:rPr>
              <a:t>}"</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Status = </a:t>
            </a:r>
            <a:r>
              <a:rPr lang="en-US" sz="1050" b="0" err="1">
                <a:solidFill>
                  <a:srgbClr val="000000"/>
                </a:solidFill>
                <a:effectLst/>
                <a:latin typeface="Consolas" panose="020B0609020204030204" pitchFamily="49" charset="0"/>
              </a:rPr>
              <a:t>PF.succeeded</a:t>
            </a:r>
            <a:endParaRPr lang="en-US" sz="1050" b="0">
              <a:solidFill>
                <a:srgbClr val="000000"/>
              </a:solidFill>
              <a:effectLs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extend</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 case(Status == </a:t>
            </a:r>
            <a:r>
              <a:rPr lang="en-US" sz="1050" b="0">
                <a:solidFill>
                  <a:srgbClr val="A31515"/>
                </a:solidFill>
                <a:effectLst/>
                <a:latin typeface="Consolas" panose="020B0609020204030204" pitchFamily="49" charset="0"/>
              </a:rPr>
              <a:t>"true"</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"Success"</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"Failure"</a:t>
            </a:r>
            <a:r>
              <a:rPr lang="en-US" sz="1050" b="0">
                <a:solidFill>
                  <a:srgbClr val="000000"/>
                </a:solidFill>
                <a:effectLst/>
                <a:latin typeface="Consolas" panose="020B0609020204030204" pitchFamily="49" charset="0"/>
              </a:rPr>
              <a:t>) </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where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or</a:t>
            </a:r>
            <a:r>
              <a:rPr lang="en-US" sz="1050" b="0">
                <a:solidFill>
                  <a:srgbClr val="000000"/>
                </a:solidFill>
                <a:effectLst/>
                <a:latin typeface="Consolas" panose="020B0609020204030204" pitchFamily="49" charset="0"/>
              </a:rPr>
              <a:t> </a:t>
            </a:r>
            <a:r>
              <a:rPr lang="en-US" sz="1050" b="0">
                <a:solidFill>
                  <a:srgbClr val="A31515"/>
                </a:solidFill>
                <a:effectLst/>
                <a:latin typeface="Consolas" panose="020B0609020204030204" pitchFamily="49" charset="0"/>
              </a:rPr>
              <a: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in</a:t>
            </a:r>
            <a:r>
              <a:rPr lang="en-US" sz="1050" b="0">
                <a:solidFill>
                  <a:srgbClr val="000000"/>
                </a:solidFill>
                <a:effectLst/>
                <a:latin typeface="Consolas" panose="020B0609020204030204" pitchFamily="49" charset="0"/>
              </a:rPr>
              <a:t> (</a:t>
            </a:r>
            <a:r>
              <a:rPr lang="en-US" sz="1050" b="0">
                <a:solidFill>
                  <a:srgbClr val="CD3131"/>
                </a:solidFill>
                <a:effectLst/>
                <a:latin typeface="Consolas" panose="020B0609020204030204" pitchFamily="49" charset="0"/>
              </a:rPr>
              <a:t>{</a:t>
            </a:r>
            <a:r>
              <a:rPr lang="en-US" sz="1050" b="0" err="1">
                <a:solidFill>
                  <a:srgbClr val="000000"/>
                </a:solidFill>
                <a:effectLst/>
                <a:latin typeface="Consolas" panose="020B0609020204030204" pitchFamily="49" charset="0"/>
              </a:rPr>
              <a:t>AuthStatus</a:t>
            </a:r>
            <a:r>
              <a:rPr lang="en-US" sz="1050" b="0">
                <a:solidFill>
                  <a:srgbClr val="CD3131"/>
                </a:solidFill>
                <a:effectLst/>
                <a:latin typeface="Consolas" panose="020B0609020204030204" pitchFamily="49" charset="0"/>
              </a:rPr>
              <a:t>}</a:t>
            </a:r>
            <a:r>
              <a:rPr lang="en-US" sz="1050" b="0">
                <a:solidFill>
                  <a:srgbClr val="000000"/>
                </a:solidFill>
                <a:effectLst/>
                <a:latin typeface="Consolas" panose="020B0609020204030204" pitchFamily="49" charset="0"/>
              </a:rPr>
              <a:t>)</a:t>
            </a: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project</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TimeGenerated,AuthPolicy</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AuthStatus</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AppDisplayName</a:t>
            </a:r>
            <a:r>
              <a:rPr lang="en-US" sz="1050" b="0">
                <a:solidFill>
                  <a:srgbClr val="000000"/>
                </a:solidFill>
                <a:effectLst/>
                <a:latin typeface="Consolas" panose="020B0609020204030204" pitchFamily="49" charset="0"/>
              </a:rPr>
              <a:t>, </a:t>
            </a:r>
            <a:r>
              <a:rPr lang="en-US" sz="1050" b="0" err="1">
                <a:solidFill>
                  <a:srgbClr val="000000"/>
                </a:solidFill>
                <a:effectLst/>
                <a:latin typeface="Consolas" panose="020B0609020204030204" pitchFamily="49" charset="0"/>
              </a:rPr>
              <a:t>UserDisplayName</a:t>
            </a:r>
            <a:r>
              <a:rPr lang="en-US" sz="1050" b="0">
                <a:solidFill>
                  <a:srgbClr val="000000"/>
                </a:solidFill>
                <a:effectLst/>
                <a:latin typeface="Consolas" panose="020B0609020204030204" pitchFamily="49" charset="0"/>
              </a:rPr>
              <a:t>;</a:t>
            </a:r>
          </a:p>
          <a:p>
            <a:r>
              <a:rPr lang="en-US" sz="1050" b="0">
                <a:solidFill>
                  <a:srgbClr val="0000FF"/>
                </a:solidFill>
                <a:effectLst/>
                <a:highlight>
                  <a:srgbClr val="FFFF00"/>
                </a:highlight>
                <a:latin typeface="Consolas" panose="020B0609020204030204" pitchFamily="49" charset="0"/>
              </a:rPr>
              <a:t>union</a:t>
            </a:r>
            <a:r>
              <a:rPr lang="en-US" sz="1050" b="0">
                <a:solidFill>
                  <a:srgbClr val="000000"/>
                </a:solidFill>
                <a:effectLst/>
                <a:highlight>
                  <a:srgbClr val="FFFF00"/>
                </a:highlight>
                <a:latin typeface="Consolas" panose="020B0609020204030204" pitchFamily="49" charset="0"/>
              </a:rPr>
              <a:t> </a:t>
            </a:r>
            <a:r>
              <a:rPr lang="en-US" sz="1050" b="0" err="1">
                <a:solidFill>
                  <a:srgbClr val="000000"/>
                </a:solidFill>
                <a:effectLst/>
                <a:highlight>
                  <a:srgbClr val="FFFF00"/>
                </a:highlight>
                <a:latin typeface="Consolas" panose="020B0609020204030204" pitchFamily="49" charset="0"/>
              </a:rPr>
              <a:t>policyData</a:t>
            </a:r>
            <a:r>
              <a:rPr lang="en-US" sz="1050" b="0">
                <a:solidFill>
                  <a:srgbClr val="000000"/>
                </a:solidFill>
                <a:effectLst/>
                <a:highlight>
                  <a:srgbClr val="FFFF00"/>
                </a:highlight>
                <a:latin typeface="Consolas" panose="020B0609020204030204" pitchFamily="49" charset="0"/>
              </a:rPr>
              <a:t>, </a:t>
            </a:r>
            <a:r>
              <a:rPr lang="en-US" sz="1050" b="0" err="1">
                <a:solidFill>
                  <a:srgbClr val="000000"/>
                </a:solidFill>
                <a:effectLst/>
                <a:highlight>
                  <a:srgbClr val="FFFF00"/>
                </a:highlight>
                <a:latin typeface="Consolas" panose="020B0609020204030204" pitchFamily="49" charset="0"/>
              </a:rPr>
              <a:t>adfsData</a:t>
            </a:r>
            <a:endParaRPr lang="en-US" sz="1050" b="0">
              <a:solidFill>
                <a:srgbClr val="000000"/>
              </a:solidFill>
              <a:effectLst/>
              <a:highlight>
                <a:srgbClr val="FFFF00"/>
              </a:highlight>
              <a:latin typeface="Consolas" panose="020B0609020204030204" pitchFamily="49" charset="0"/>
            </a:endParaRPr>
          </a:p>
          <a:p>
            <a:r>
              <a:rPr lang="en-US" sz="1050" b="0">
                <a:solidFill>
                  <a:srgbClr val="000000"/>
                </a:solidFill>
                <a:effectLst/>
                <a:latin typeface="Consolas" panose="020B0609020204030204" pitchFamily="49" charset="0"/>
              </a:rPr>
              <a:t>|</a:t>
            </a:r>
            <a:r>
              <a:rPr lang="en-US" sz="1050" b="0">
                <a:solidFill>
                  <a:srgbClr val="0000FF"/>
                </a:solidFill>
                <a:effectLst/>
                <a:latin typeface="Consolas" panose="020B0609020204030204" pitchFamily="49" charset="0"/>
              </a:rPr>
              <a:t>summarize</a:t>
            </a:r>
            <a:r>
              <a:rPr lang="en-US" sz="1050" b="0">
                <a:solidFill>
                  <a:srgbClr val="000000"/>
                </a:solidFill>
                <a:effectLst/>
                <a:latin typeface="Consolas" panose="020B0609020204030204" pitchFamily="49" charset="0"/>
              </a:rPr>
              <a:t> Count = </a:t>
            </a:r>
            <a:r>
              <a:rPr lang="en-US" sz="1050" b="0">
                <a:solidFill>
                  <a:srgbClr val="0000FF"/>
                </a:solidFill>
                <a:effectLst/>
                <a:latin typeface="Consolas" panose="020B0609020204030204" pitchFamily="49" charset="0"/>
              </a:rPr>
              <a:t>count</a:t>
            </a:r>
            <a:r>
              <a:rPr lang="en-US" sz="1050" b="0">
                <a:solidFill>
                  <a:srgbClr val="000000"/>
                </a:solidFill>
                <a:effectLst/>
                <a:latin typeface="Consolas" panose="020B0609020204030204" pitchFamily="49" charset="0"/>
              </a:rPr>
              <a:t>() </a:t>
            </a:r>
            <a:r>
              <a:rPr lang="en-US" sz="1050" b="0">
                <a:solidFill>
                  <a:srgbClr val="0000FF"/>
                </a:solidFill>
                <a:effectLst/>
                <a:latin typeface="Consolas" panose="020B0609020204030204" pitchFamily="49" charset="0"/>
              </a:rPr>
              <a:t>by</a:t>
            </a:r>
            <a:r>
              <a:rPr lang="en-US" sz="1050" b="0">
                <a:solidFill>
                  <a:srgbClr val="000000"/>
                </a:solidFill>
                <a:effectLst/>
                <a:latin typeface="Consolas" panose="020B0609020204030204" pitchFamily="49" charset="0"/>
              </a:rPr>
              <a:t> bin(TimeGenerated,</a:t>
            </a:r>
            <a:r>
              <a:rPr lang="en-US" sz="1050" b="0">
                <a:solidFill>
                  <a:srgbClr val="098658"/>
                </a:solidFill>
                <a:effectLst/>
                <a:latin typeface="Consolas" panose="020B0609020204030204" pitchFamily="49" charset="0"/>
              </a:rPr>
              <a:t>1</a:t>
            </a:r>
            <a:r>
              <a:rPr lang="en-US" sz="1050" b="0">
                <a:solidFill>
                  <a:srgbClr val="000000"/>
                </a:solidFill>
                <a:effectLst/>
                <a:latin typeface="Consolas" panose="020B0609020204030204" pitchFamily="49" charset="0"/>
              </a:rPr>
              <a:t>h),</a:t>
            </a:r>
            <a:r>
              <a:rPr lang="en-US" sz="1050" b="0" err="1">
                <a:solidFill>
                  <a:srgbClr val="000000"/>
                </a:solidFill>
                <a:effectLst/>
                <a:latin typeface="Consolas" panose="020B0609020204030204" pitchFamily="49" charset="0"/>
              </a:rPr>
              <a:t>AuthPolicy</a:t>
            </a:r>
            <a:endParaRPr lang="en-US" sz="1050"/>
          </a:p>
        </p:txBody>
      </p:sp>
      <p:pic>
        <p:nvPicPr>
          <p:cNvPr id="6" name="Picture 5">
            <a:extLst>
              <a:ext uri="{FF2B5EF4-FFF2-40B4-BE49-F238E27FC236}">
                <a16:creationId xmlns:a16="http://schemas.microsoft.com/office/drawing/2014/main" id="{5A7B5157-53DA-EB51-E0C8-0687FF055605}"/>
              </a:ext>
            </a:extLst>
          </p:cNvPr>
          <p:cNvPicPr>
            <a:picLocks noChangeAspect="1"/>
          </p:cNvPicPr>
          <p:nvPr/>
        </p:nvPicPr>
        <p:blipFill>
          <a:blip r:embed="rId3"/>
          <a:stretch>
            <a:fillRect/>
          </a:stretch>
        </p:blipFill>
        <p:spPr>
          <a:xfrm>
            <a:off x="9340241" y="5344233"/>
            <a:ext cx="2747248" cy="1455546"/>
          </a:xfrm>
          <a:prstGeom prst="rect">
            <a:avLst/>
          </a:prstGeom>
        </p:spPr>
      </p:pic>
    </p:spTree>
    <p:extLst>
      <p:ext uri="{BB962C8B-B14F-4D97-AF65-F5344CB8AC3E}">
        <p14:creationId xmlns:p14="http://schemas.microsoft.com/office/powerpoint/2010/main" val="2232131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The bar chart is still interactive…</a:t>
            </a:r>
          </a:p>
        </p:txBody>
      </p:sp>
      <p:sp>
        <p:nvSpPr>
          <p:cNvPr id="6" name="Rectangle: Rounded Corners 5">
            <a:extLst>
              <a:ext uri="{FF2B5EF4-FFF2-40B4-BE49-F238E27FC236}">
                <a16:creationId xmlns:a16="http://schemas.microsoft.com/office/drawing/2014/main" id="{557B60F6-C187-FC8E-1297-4CD2F71FFD8C}"/>
              </a:ext>
            </a:extLst>
          </p:cNvPr>
          <p:cNvSpPr/>
          <p:nvPr/>
        </p:nvSpPr>
        <p:spPr>
          <a:xfrm>
            <a:off x="9043791" y="5401275"/>
            <a:ext cx="2093859" cy="395355"/>
          </a:xfrm>
          <a:prstGeom prst="roundRect">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959C6D6-0DE8-7F91-171C-981814895FAE}"/>
              </a:ext>
            </a:extLst>
          </p:cNvPr>
          <p:cNvSpPr txBox="1"/>
          <p:nvPr/>
        </p:nvSpPr>
        <p:spPr>
          <a:xfrm>
            <a:off x="3768646" y="5448548"/>
            <a:ext cx="7741085" cy="1077218"/>
          </a:xfrm>
          <a:prstGeom prst="rect">
            <a:avLst/>
          </a:prstGeom>
          <a:noFill/>
        </p:spPr>
        <p:txBody>
          <a:bodyPr wrap="square">
            <a:spAutoFit/>
          </a:bodyPr>
          <a:lstStyle/>
          <a:p>
            <a:r>
              <a:rPr lang="en-US" sz="1600" b="0">
                <a:solidFill>
                  <a:srgbClr val="000000"/>
                </a:solidFill>
                <a:effectLst/>
                <a:latin typeface="Consolas" panose="020B0609020204030204" pitchFamily="49" charset="0"/>
              </a:rPr>
              <a:t>| </a:t>
            </a:r>
            <a:r>
              <a:rPr lang="en-US" sz="1600" b="0">
                <a:solidFill>
                  <a:srgbClr val="0000FF"/>
                </a:solidFill>
                <a:effectLst/>
                <a:latin typeface="Consolas" panose="020B0609020204030204" pitchFamily="49" charset="0"/>
              </a:rPr>
              <a:t>mv-expand</a:t>
            </a:r>
            <a:r>
              <a:rPr lang="en-US" sz="1600" b="0">
                <a:solidFill>
                  <a:srgbClr val="000000"/>
                </a:solidFill>
                <a:effectLst/>
                <a:latin typeface="Consolas" panose="020B0609020204030204" pitchFamily="49" charset="0"/>
              </a:rPr>
              <a:t> </a:t>
            </a:r>
            <a:r>
              <a:rPr lang="en-US" sz="1600" b="0" err="1">
                <a:solidFill>
                  <a:srgbClr val="000000"/>
                </a:solidFill>
                <a:effectLst/>
                <a:latin typeface="Consolas" panose="020B0609020204030204" pitchFamily="49" charset="0"/>
              </a:rPr>
              <a:t>ParsedPolicy</a:t>
            </a:r>
            <a:r>
              <a:rPr lang="en-US" sz="1600" b="0">
                <a:solidFill>
                  <a:srgbClr val="000000"/>
                </a:solidFill>
                <a:effectLst/>
                <a:latin typeface="Consolas" panose="020B0609020204030204" pitchFamily="49" charset="0"/>
              </a:rPr>
              <a:t> = </a:t>
            </a:r>
            <a:r>
              <a:rPr lang="en-US" sz="1600" b="0" err="1">
                <a:solidFill>
                  <a:srgbClr val="000000"/>
                </a:solidFill>
                <a:effectLst/>
                <a:latin typeface="Consolas" panose="020B0609020204030204" pitchFamily="49" charset="0"/>
              </a:rPr>
              <a:t>parse_json</a:t>
            </a:r>
            <a:r>
              <a:rPr lang="en-US" sz="1600" b="0">
                <a:solidFill>
                  <a:srgbClr val="000000"/>
                </a:solidFill>
                <a:effectLst/>
                <a:latin typeface="Consolas" panose="020B0609020204030204" pitchFamily="49" charset="0"/>
              </a:rPr>
              <a:t>(</a:t>
            </a:r>
            <a:r>
              <a:rPr lang="en-US" sz="1600" b="0" err="1">
                <a:solidFill>
                  <a:srgbClr val="000000"/>
                </a:solidFill>
                <a:effectLst/>
                <a:latin typeface="Consolas" panose="020B0609020204030204" pitchFamily="49" charset="0"/>
              </a:rPr>
              <a:t>tostring</a:t>
            </a:r>
            <a:r>
              <a:rPr lang="en-US" sz="1600" b="0">
                <a:solidFill>
                  <a:srgbClr val="000000"/>
                </a:solidFill>
                <a:effectLst/>
                <a:latin typeface="Consolas" panose="020B0609020204030204" pitchFamily="49" charset="0"/>
              </a:rPr>
              <a:t>(</a:t>
            </a:r>
            <a:r>
              <a:rPr lang="en-US" sz="1600" b="0">
                <a:solidFill>
                  <a:srgbClr val="A31515"/>
                </a:solidFill>
                <a:effectLst/>
                <a:latin typeface="Consolas" panose="020B0609020204030204" pitchFamily="49" charset="0"/>
              </a:rPr>
              <a:t>'{</a:t>
            </a:r>
            <a:r>
              <a:rPr lang="en-US" sz="1600" b="0" err="1">
                <a:solidFill>
                  <a:srgbClr val="A31515"/>
                </a:solidFill>
                <a:effectLst/>
                <a:latin typeface="Consolas" panose="020B0609020204030204" pitchFamily="49" charset="0"/>
              </a:rPr>
              <a:t>SelectedPolicy</a:t>
            </a:r>
            <a:r>
              <a:rPr lang="en-US" sz="1600" b="0">
                <a:solidFill>
                  <a:srgbClr val="A31515"/>
                </a:solidFill>
                <a:effectLst/>
                <a:latin typeface="Consolas" panose="020B0609020204030204" pitchFamily="49" charset="0"/>
              </a:rPr>
              <a:t>}'</a:t>
            </a:r>
            <a:r>
              <a:rPr lang="en-US" sz="1600" b="0">
                <a:solidFill>
                  <a:srgbClr val="000000"/>
                </a:solidFill>
                <a:effectLst/>
                <a:latin typeface="Consolas" panose="020B0609020204030204" pitchFamily="49" charset="0"/>
              </a:rPr>
              <a:t>))</a:t>
            </a:r>
          </a:p>
          <a:p>
            <a:r>
              <a:rPr lang="en-US" sz="1600" b="0">
                <a:solidFill>
                  <a:srgbClr val="000000"/>
                </a:solidFill>
                <a:effectLst/>
                <a:latin typeface="Consolas" panose="020B0609020204030204" pitchFamily="49" charset="0"/>
              </a:rPr>
              <a:t>| </a:t>
            </a:r>
            <a:r>
              <a:rPr lang="en-US" sz="1600" b="0">
                <a:solidFill>
                  <a:srgbClr val="0000FF"/>
                </a:solidFill>
                <a:effectLst/>
                <a:latin typeface="Consolas" panose="020B0609020204030204" pitchFamily="49" charset="0"/>
              </a:rPr>
              <a:t>extend</a:t>
            </a:r>
            <a:r>
              <a:rPr lang="en-US" sz="1600" b="0">
                <a:solidFill>
                  <a:srgbClr val="000000"/>
                </a:solidFill>
                <a:effectLst/>
                <a:latin typeface="Consolas" panose="020B0609020204030204" pitchFamily="49" charset="0"/>
              </a:rPr>
              <a:t> </a:t>
            </a:r>
            <a:r>
              <a:rPr lang="en-US" sz="1600" b="0" err="1">
                <a:solidFill>
                  <a:srgbClr val="000000"/>
                </a:solidFill>
                <a:effectLst/>
                <a:latin typeface="Consolas" panose="020B0609020204030204" pitchFamily="49" charset="0"/>
              </a:rPr>
              <a:t>SelectedPolicy</a:t>
            </a:r>
            <a:r>
              <a:rPr lang="en-US" sz="1600" b="0">
                <a:solidFill>
                  <a:srgbClr val="000000"/>
                </a:solidFill>
                <a:effectLst/>
                <a:latin typeface="Consolas" panose="020B0609020204030204" pitchFamily="49" charset="0"/>
              </a:rPr>
              <a:t> = </a:t>
            </a:r>
            <a:r>
              <a:rPr lang="en-US" sz="1600" b="0" err="1">
                <a:solidFill>
                  <a:srgbClr val="000000"/>
                </a:solidFill>
                <a:effectLst/>
                <a:latin typeface="Consolas" panose="020B0609020204030204" pitchFamily="49" charset="0"/>
              </a:rPr>
              <a:t>ParsedPolicy.series</a:t>
            </a:r>
            <a:endParaRPr lang="en-US" sz="1600" b="0">
              <a:solidFill>
                <a:srgbClr val="000000"/>
              </a:solidFill>
              <a:effectLst/>
              <a:latin typeface="Consolas" panose="020B0609020204030204" pitchFamily="49" charset="0"/>
            </a:endParaRPr>
          </a:p>
          <a:p>
            <a:r>
              <a:rPr lang="en-US" sz="1600" b="0">
                <a:solidFill>
                  <a:srgbClr val="000000"/>
                </a:solidFill>
                <a:effectLst/>
                <a:latin typeface="Consolas" panose="020B0609020204030204" pitchFamily="49" charset="0"/>
              </a:rPr>
              <a:t>| </a:t>
            </a:r>
            <a:r>
              <a:rPr lang="en-US" sz="1600" b="0">
                <a:solidFill>
                  <a:srgbClr val="0000FF"/>
                </a:solidFill>
                <a:effectLst/>
                <a:latin typeface="Consolas" panose="020B0609020204030204" pitchFamily="49" charset="0"/>
              </a:rPr>
              <a:t>where</a:t>
            </a:r>
            <a:r>
              <a:rPr lang="en-US" sz="1600" b="0">
                <a:solidFill>
                  <a:srgbClr val="000000"/>
                </a:solidFill>
                <a:effectLst/>
                <a:latin typeface="Consolas" panose="020B0609020204030204" pitchFamily="49" charset="0"/>
              </a:rPr>
              <a:t> </a:t>
            </a:r>
            <a:r>
              <a:rPr lang="en-US" sz="1600" b="0" err="1">
                <a:solidFill>
                  <a:srgbClr val="000000"/>
                </a:solidFill>
                <a:effectLst/>
                <a:latin typeface="Consolas" panose="020B0609020204030204" pitchFamily="49" charset="0"/>
              </a:rPr>
              <a:t>SelectedPolicy</a:t>
            </a:r>
            <a:r>
              <a:rPr lang="en-US" sz="1600" b="0">
                <a:solidFill>
                  <a:srgbClr val="000000"/>
                </a:solidFill>
                <a:effectLst/>
                <a:latin typeface="Consolas" panose="020B0609020204030204" pitchFamily="49" charset="0"/>
              </a:rPr>
              <a:t> == </a:t>
            </a:r>
            <a:r>
              <a:rPr lang="en-US" sz="1600" b="0">
                <a:solidFill>
                  <a:srgbClr val="A31515"/>
                </a:solidFill>
                <a:effectLst/>
                <a:latin typeface="Consolas" panose="020B0609020204030204" pitchFamily="49" charset="0"/>
              </a:rPr>
              <a:t>'All'</a:t>
            </a:r>
            <a:r>
              <a:rPr lang="en-US" sz="1600" b="0">
                <a:solidFill>
                  <a:srgbClr val="000000"/>
                </a:solidFill>
                <a:effectLst/>
                <a:latin typeface="Consolas" panose="020B0609020204030204" pitchFamily="49" charset="0"/>
              </a:rPr>
              <a:t> </a:t>
            </a:r>
            <a:r>
              <a:rPr lang="en-US" sz="1600" b="0">
                <a:solidFill>
                  <a:srgbClr val="0000FF"/>
                </a:solidFill>
                <a:effectLst/>
                <a:latin typeface="Consolas" panose="020B0609020204030204" pitchFamily="49" charset="0"/>
              </a:rPr>
              <a:t>or</a:t>
            </a:r>
            <a:r>
              <a:rPr lang="en-US" sz="1600" b="0">
                <a:solidFill>
                  <a:srgbClr val="000000"/>
                </a:solidFill>
                <a:effectLst/>
                <a:latin typeface="Consolas" panose="020B0609020204030204" pitchFamily="49" charset="0"/>
              </a:rPr>
              <a:t> (</a:t>
            </a:r>
            <a:r>
              <a:rPr lang="en-US" sz="1600" b="0" err="1">
                <a:solidFill>
                  <a:srgbClr val="000000"/>
                </a:solidFill>
                <a:effectLst/>
                <a:latin typeface="Consolas" panose="020B0609020204030204" pitchFamily="49" charset="0"/>
              </a:rPr>
              <a:t>AuthPolicy</a:t>
            </a:r>
            <a:r>
              <a:rPr lang="en-US" sz="1600" b="0">
                <a:solidFill>
                  <a:srgbClr val="000000"/>
                </a:solidFill>
                <a:effectLst/>
                <a:latin typeface="Consolas" panose="020B0609020204030204" pitchFamily="49" charset="0"/>
              </a:rPr>
              <a:t> == </a:t>
            </a:r>
            <a:r>
              <a:rPr lang="en-US" sz="1600" b="0" err="1">
                <a:solidFill>
                  <a:srgbClr val="000000"/>
                </a:solidFill>
                <a:effectLst/>
                <a:latin typeface="Consolas" panose="020B0609020204030204" pitchFamily="49" charset="0"/>
              </a:rPr>
              <a:t>SelectedPolicy</a:t>
            </a:r>
            <a:r>
              <a:rPr lang="en-US" sz="1600" b="0">
                <a:solidFill>
                  <a:srgbClr val="000000"/>
                </a:solidFill>
                <a:effectLst/>
                <a:latin typeface="Consolas" panose="020B0609020204030204" pitchFamily="49" charset="0"/>
              </a:rPr>
              <a:t>)    </a:t>
            </a:r>
          </a:p>
        </p:txBody>
      </p:sp>
      <p:pic>
        <p:nvPicPr>
          <p:cNvPr id="8" name="Picture 7">
            <a:extLst>
              <a:ext uri="{FF2B5EF4-FFF2-40B4-BE49-F238E27FC236}">
                <a16:creationId xmlns:a16="http://schemas.microsoft.com/office/drawing/2014/main" id="{4BA96FED-CDE7-2A12-E03D-5DB2B9145654}"/>
              </a:ext>
            </a:extLst>
          </p:cNvPr>
          <p:cNvPicPr>
            <a:picLocks noChangeAspect="1"/>
          </p:cNvPicPr>
          <p:nvPr/>
        </p:nvPicPr>
        <p:blipFill>
          <a:blip r:embed="rId3"/>
          <a:stretch>
            <a:fillRect/>
          </a:stretch>
        </p:blipFill>
        <p:spPr>
          <a:xfrm>
            <a:off x="3768646" y="2248501"/>
            <a:ext cx="7635902" cy="2987299"/>
          </a:xfrm>
          <a:prstGeom prst="rect">
            <a:avLst/>
          </a:prstGeom>
        </p:spPr>
      </p:pic>
      <p:pic>
        <p:nvPicPr>
          <p:cNvPr id="13" name="Picture 12">
            <a:extLst>
              <a:ext uri="{FF2B5EF4-FFF2-40B4-BE49-F238E27FC236}">
                <a16:creationId xmlns:a16="http://schemas.microsoft.com/office/drawing/2014/main" id="{A399B41F-E7A3-7DE9-F6E5-B9F94E54225A}"/>
              </a:ext>
            </a:extLst>
          </p:cNvPr>
          <p:cNvPicPr>
            <a:picLocks noChangeAspect="1"/>
          </p:cNvPicPr>
          <p:nvPr/>
        </p:nvPicPr>
        <p:blipFill>
          <a:blip r:embed="rId4"/>
          <a:stretch>
            <a:fillRect/>
          </a:stretch>
        </p:blipFill>
        <p:spPr>
          <a:xfrm>
            <a:off x="161776" y="2064382"/>
            <a:ext cx="1251351" cy="987733"/>
          </a:xfrm>
          <a:prstGeom prst="rect">
            <a:avLst/>
          </a:prstGeom>
        </p:spPr>
      </p:pic>
      <p:pic>
        <p:nvPicPr>
          <p:cNvPr id="11" name="Picture 10">
            <a:extLst>
              <a:ext uri="{FF2B5EF4-FFF2-40B4-BE49-F238E27FC236}">
                <a16:creationId xmlns:a16="http://schemas.microsoft.com/office/drawing/2014/main" id="{087FB802-600D-49E4-5A7D-105C9C50BBEF}"/>
              </a:ext>
            </a:extLst>
          </p:cNvPr>
          <p:cNvPicPr>
            <a:picLocks noChangeAspect="1"/>
          </p:cNvPicPr>
          <p:nvPr/>
        </p:nvPicPr>
        <p:blipFill>
          <a:blip r:embed="rId5"/>
          <a:stretch>
            <a:fillRect/>
          </a:stretch>
        </p:blipFill>
        <p:spPr>
          <a:xfrm>
            <a:off x="455944" y="2558248"/>
            <a:ext cx="2560542" cy="2972058"/>
          </a:xfrm>
          <a:prstGeom prst="rect">
            <a:avLst/>
          </a:prstGeom>
        </p:spPr>
      </p:pic>
    </p:spTree>
    <p:extLst>
      <p:ext uri="{BB962C8B-B14F-4D97-AF65-F5344CB8AC3E}">
        <p14:creationId xmlns:p14="http://schemas.microsoft.com/office/powerpoint/2010/main" val="35058991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F2B0E-EAAD-B6DC-A787-26EB4413655F}"/>
              </a:ext>
            </a:extLst>
          </p:cNvPr>
          <p:cNvSpPr txBox="1">
            <a:spLocks/>
          </p:cNvSpPr>
          <p:nvPr/>
        </p:nvSpPr>
        <p:spPr>
          <a:xfrm>
            <a:off x="457200" y="1123122"/>
            <a:ext cx="112776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a:t>Union of two data sets</a:t>
            </a:r>
          </a:p>
        </p:txBody>
      </p:sp>
      <p:pic>
        <p:nvPicPr>
          <p:cNvPr id="7" name="Picture 6">
            <a:extLst>
              <a:ext uri="{FF2B5EF4-FFF2-40B4-BE49-F238E27FC236}">
                <a16:creationId xmlns:a16="http://schemas.microsoft.com/office/drawing/2014/main" id="{6BF5FD5E-FE74-E46E-F42A-240E27BA00EA}"/>
              </a:ext>
            </a:extLst>
          </p:cNvPr>
          <p:cNvPicPr>
            <a:picLocks noChangeAspect="1"/>
          </p:cNvPicPr>
          <p:nvPr/>
        </p:nvPicPr>
        <p:blipFill>
          <a:blip r:embed="rId2"/>
          <a:stretch>
            <a:fillRect/>
          </a:stretch>
        </p:blipFill>
        <p:spPr>
          <a:xfrm>
            <a:off x="197609" y="1840092"/>
            <a:ext cx="11796782" cy="3177815"/>
          </a:xfrm>
          <a:prstGeom prst="rect">
            <a:avLst/>
          </a:prstGeom>
        </p:spPr>
      </p:pic>
    </p:spTree>
    <p:extLst>
      <p:ext uri="{BB962C8B-B14F-4D97-AF65-F5344CB8AC3E}">
        <p14:creationId xmlns:p14="http://schemas.microsoft.com/office/powerpoint/2010/main" val="2298510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12188-33CD-5E6C-BD56-FBAE40FA5C04}"/>
              </a:ext>
            </a:extLst>
          </p:cNvPr>
          <p:cNvSpPr>
            <a:spLocks noGrp="1"/>
          </p:cNvSpPr>
          <p:nvPr>
            <p:ph type="title"/>
          </p:nvPr>
        </p:nvSpPr>
        <p:spPr/>
        <p:txBody>
          <a:bodyPr/>
          <a:lstStyle/>
          <a:p>
            <a:r>
              <a:rPr lang="en-US"/>
              <a:t>Recommendations</a:t>
            </a:r>
          </a:p>
        </p:txBody>
      </p:sp>
      <p:sp>
        <p:nvSpPr>
          <p:cNvPr id="5" name="Text Placeholder 4">
            <a:extLst>
              <a:ext uri="{FF2B5EF4-FFF2-40B4-BE49-F238E27FC236}">
                <a16:creationId xmlns:a16="http://schemas.microsoft.com/office/drawing/2014/main" id="{3F82D867-3151-B813-F6E6-D045A6B0FF6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66614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D052-1A5C-7548-A93D-8DE86AACA9BC}"/>
              </a:ext>
            </a:extLst>
          </p:cNvPr>
          <p:cNvSpPr>
            <a:spLocks noGrp="1"/>
          </p:cNvSpPr>
          <p:nvPr>
            <p:ph type="title"/>
          </p:nvPr>
        </p:nvSpPr>
        <p:spPr/>
        <p:txBody>
          <a:bodyPr/>
          <a:lstStyle/>
          <a:p>
            <a:r>
              <a:rPr lang="en-US"/>
              <a:t>Speaker Bio</a:t>
            </a:r>
          </a:p>
        </p:txBody>
      </p:sp>
      <p:pic>
        <p:nvPicPr>
          <p:cNvPr id="9" name="Picture Placeholder 8">
            <a:extLst>
              <a:ext uri="{FF2B5EF4-FFF2-40B4-BE49-F238E27FC236}">
                <a16:creationId xmlns:a16="http://schemas.microsoft.com/office/drawing/2014/main" id="{C86636A5-12A8-C3D5-AE9D-80056452941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34" b="1034"/>
          <a:stretch/>
        </p:blipFill>
        <p:spPr>
          <a:xfrm>
            <a:off x="1859771" y="2103120"/>
            <a:ext cx="3146425" cy="3146425"/>
          </a:xfrm>
        </p:spPr>
      </p:pic>
      <p:sp>
        <p:nvSpPr>
          <p:cNvPr id="4" name="Text Placeholder 3">
            <a:extLst>
              <a:ext uri="{FF2B5EF4-FFF2-40B4-BE49-F238E27FC236}">
                <a16:creationId xmlns:a16="http://schemas.microsoft.com/office/drawing/2014/main" id="{ECE57578-CACD-3641-AF92-A39BB8BF3E10}"/>
              </a:ext>
            </a:extLst>
          </p:cNvPr>
          <p:cNvSpPr>
            <a:spLocks noGrp="1"/>
          </p:cNvSpPr>
          <p:nvPr>
            <p:ph type="body" sz="quarter" idx="11"/>
          </p:nvPr>
        </p:nvSpPr>
        <p:spPr/>
        <p:txBody>
          <a:bodyPr/>
          <a:lstStyle/>
          <a:p>
            <a:r>
              <a:rPr lang="en-US" i="0">
                <a:solidFill>
                  <a:srgbClr val="000000"/>
                </a:solidFill>
                <a:effectLst/>
                <a:latin typeface="Segoe UI" panose="020B0502040204020203" pitchFamily="34" charset="0"/>
              </a:rPr>
              <a:t>Tosin Lufadeju</a:t>
            </a:r>
            <a:endParaRPr lang="en-US"/>
          </a:p>
        </p:txBody>
      </p:sp>
      <p:sp>
        <p:nvSpPr>
          <p:cNvPr id="5" name="Text Placeholder 4">
            <a:extLst>
              <a:ext uri="{FF2B5EF4-FFF2-40B4-BE49-F238E27FC236}">
                <a16:creationId xmlns:a16="http://schemas.microsoft.com/office/drawing/2014/main" id="{609CEE40-9589-4843-A02C-B79F659F298C}"/>
              </a:ext>
            </a:extLst>
          </p:cNvPr>
          <p:cNvSpPr>
            <a:spLocks noGrp="1"/>
          </p:cNvSpPr>
          <p:nvPr>
            <p:ph type="body" sz="quarter" idx="12"/>
          </p:nvPr>
        </p:nvSpPr>
        <p:spPr/>
        <p:txBody>
          <a:bodyPr/>
          <a:lstStyle/>
          <a:p>
            <a:r>
              <a:rPr lang="en-US" err="1"/>
              <a:t>He/Him</a:t>
            </a:r>
            <a:endParaRPr lang="en-US"/>
          </a:p>
        </p:txBody>
      </p:sp>
      <p:sp>
        <p:nvSpPr>
          <p:cNvPr id="6" name="Text Placeholder 5">
            <a:extLst>
              <a:ext uri="{FF2B5EF4-FFF2-40B4-BE49-F238E27FC236}">
                <a16:creationId xmlns:a16="http://schemas.microsoft.com/office/drawing/2014/main" id="{25B6B2CE-89D1-C446-88BF-F2070CD7DF6B}"/>
              </a:ext>
            </a:extLst>
          </p:cNvPr>
          <p:cNvSpPr>
            <a:spLocks noGrp="1"/>
          </p:cNvSpPr>
          <p:nvPr>
            <p:ph type="body" sz="quarter" idx="13"/>
          </p:nvPr>
        </p:nvSpPr>
        <p:spPr>
          <a:xfrm>
            <a:off x="5718175" y="3891446"/>
            <a:ext cx="5584634" cy="430079"/>
          </a:xfrm>
        </p:spPr>
        <p:txBody>
          <a:bodyPr/>
          <a:lstStyle/>
          <a:p>
            <a:r>
              <a:rPr lang="en-US" b="0" i="0">
                <a:solidFill>
                  <a:srgbClr val="000000"/>
                </a:solidFill>
                <a:effectLst/>
                <a:latin typeface="Segoe UI" panose="020B0502040204020203" pitchFamily="34" charset="0"/>
              </a:rPr>
              <a:t>Program Manager</a:t>
            </a:r>
            <a:br>
              <a:rPr lang="en-US" b="0" i="0">
                <a:solidFill>
                  <a:srgbClr val="000000"/>
                </a:solidFill>
                <a:effectLst/>
                <a:latin typeface="Segoe UI" panose="020B0502040204020203" pitchFamily="34" charset="0"/>
              </a:rPr>
            </a:br>
            <a:r>
              <a:rPr lang="en-US" b="1" i="0" u="none" strike="noStrike">
                <a:solidFill>
                  <a:srgbClr val="000000"/>
                </a:solidFill>
                <a:effectLst/>
                <a:latin typeface="Segoe UI" panose="020B0502040204020203" pitchFamily="34" charset="0"/>
              </a:rPr>
              <a:t>Identity Network &amp; Access Management</a:t>
            </a:r>
            <a:endParaRPr lang="en-US"/>
          </a:p>
        </p:txBody>
      </p:sp>
      <p:sp>
        <p:nvSpPr>
          <p:cNvPr id="7" name="Text Placeholder 6">
            <a:extLst>
              <a:ext uri="{FF2B5EF4-FFF2-40B4-BE49-F238E27FC236}">
                <a16:creationId xmlns:a16="http://schemas.microsoft.com/office/drawing/2014/main" id="{0C7AB7E5-2960-684F-A6B2-934593D63DE2}"/>
              </a:ext>
            </a:extLst>
          </p:cNvPr>
          <p:cNvSpPr>
            <a:spLocks noGrp="1"/>
          </p:cNvSpPr>
          <p:nvPr>
            <p:ph type="body" sz="quarter" idx="14"/>
          </p:nvPr>
        </p:nvSpPr>
        <p:spPr/>
        <p:txBody>
          <a:bodyPr/>
          <a:lstStyle/>
          <a:p>
            <a:r>
              <a:rPr lang="en-US" err="1"/>
              <a:t>Tolufade@microsoft</a:t>
            </a:r>
            <a:r>
              <a:rPr lang="en-US"/>
              <a:t>.com</a:t>
            </a:r>
          </a:p>
        </p:txBody>
      </p:sp>
    </p:spTree>
    <p:extLst>
      <p:ext uri="{BB962C8B-B14F-4D97-AF65-F5344CB8AC3E}">
        <p14:creationId xmlns:p14="http://schemas.microsoft.com/office/powerpoint/2010/main" val="31397083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41DC245-2F6D-6A4A-A129-4F0957430E4B}"/>
              </a:ext>
            </a:extLst>
          </p:cNvPr>
          <p:cNvSpPr/>
          <p:nvPr/>
        </p:nvSpPr>
        <p:spPr>
          <a:xfrm>
            <a:off x="526093" y="1730694"/>
            <a:ext cx="7002050" cy="3941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DBCDF3A-B593-4D12-A8C2-B54D1874D375}"/>
              </a:ext>
            </a:extLst>
          </p:cNvPr>
          <p:cNvSpPr/>
          <p:nvPr/>
        </p:nvSpPr>
        <p:spPr>
          <a:xfrm>
            <a:off x="5661765" y="2279737"/>
            <a:ext cx="6417501" cy="44905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237D52-2D3C-0355-B056-D688CD31B4D8}"/>
              </a:ext>
            </a:extLst>
          </p:cNvPr>
          <p:cNvSpPr>
            <a:spLocks noGrp="1"/>
          </p:cNvSpPr>
          <p:nvPr>
            <p:ph type="title"/>
          </p:nvPr>
        </p:nvSpPr>
        <p:spPr>
          <a:xfrm>
            <a:off x="457200" y="1098409"/>
            <a:ext cx="11277600" cy="567566"/>
          </a:xfrm>
        </p:spPr>
        <p:txBody>
          <a:bodyPr/>
          <a:lstStyle/>
          <a:p>
            <a:r>
              <a:rPr lang="en-US"/>
              <a:t>Recommendations</a:t>
            </a:r>
          </a:p>
        </p:txBody>
      </p:sp>
      <p:pic>
        <p:nvPicPr>
          <p:cNvPr id="6" name="Picture 5">
            <a:extLst>
              <a:ext uri="{FF2B5EF4-FFF2-40B4-BE49-F238E27FC236}">
                <a16:creationId xmlns:a16="http://schemas.microsoft.com/office/drawing/2014/main" id="{A1C81F0A-EC8D-1578-E08E-0FB89F622203}"/>
              </a:ext>
            </a:extLst>
          </p:cNvPr>
          <p:cNvPicPr>
            <a:picLocks noChangeAspect="1"/>
          </p:cNvPicPr>
          <p:nvPr/>
        </p:nvPicPr>
        <p:blipFill>
          <a:blip r:embed="rId2"/>
          <a:stretch>
            <a:fillRect/>
          </a:stretch>
        </p:blipFill>
        <p:spPr>
          <a:xfrm>
            <a:off x="620039" y="1851498"/>
            <a:ext cx="6782844" cy="3672480"/>
          </a:xfrm>
          <a:prstGeom prst="rect">
            <a:avLst/>
          </a:prstGeom>
        </p:spPr>
      </p:pic>
      <p:pic>
        <p:nvPicPr>
          <p:cNvPr id="8" name="Picture 7">
            <a:extLst>
              <a:ext uri="{FF2B5EF4-FFF2-40B4-BE49-F238E27FC236}">
                <a16:creationId xmlns:a16="http://schemas.microsoft.com/office/drawing/2014/main" id="{11D8346F-82B6-9F6D-6ACB-E6F83D58C93C}"/>
              </a:ext>
            </a:extLst>
          </p:cNvPr>
          <p:cNvPicPr>
            <a:picLocks noChangeAspect="1"/>
          </p:cNvPicPr>
          <p:nvPr/>
        </p:nvPicPr>
        <p:blipFill>
          <a:blip r:embed="rId3"/>
          <a:stretch>
            <a:fillRect/>
          </a:stretch>
        </p:blipFill>
        <p:spPr>
          <a:xfrm>
            <a:off x="5774499" y="2425944"/>
            <a:ext cx="6189024" cy="4199978"/>
          </a:xfrm>
          <a:prstGeom prst="rect">
            <a:avLst/>
          </a:prstGeom>
        </p:spPr>
      </p:pic>
      <p:sp>
        <p:nvSpPr>
          <p:cNvPr id="15" name="Rectangle: Rounded Corners 14">
            <a:extLst>
              <a:ext uri="{FF2B5EF4-FFF2-40B4-BE49-F238E27FC236}">
                <a16:creationId xmlns:a16="http://schemas.microsoft.com/office/drawing/2014/main" id="{E07A1BBB-8B2F-7BFD-E4CC-88DA7A75A8BB}"/>
              </a:ext>
            </a:extLst>
          </p:cNvPr>
          <p:cNvSpPr/>
          <p:nvPr/>
        </p:nvSpPr>
        <p:spPr>
          <a:xfrm>
            <a:off x="5658756" y="2279737"/>
            <a:ext cx="6304767" cy="2367419"/>
          </a:xfrm>
          <a:prstGeom prst="roundRect">
            <a:avLst>
              <a:gd name="adj" fmla="val 0"/>
            </a:avLst>
          </a:prstGeom>
          <a:noFill/>
          <a:ln w="412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70074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37D52-2D3C-0355-B056-D688CD31B4D8}"/>
              </a:ext>
            </a:extLst>
          </p:cNvPr>
          <p:cNvSpPr>
            <a:spLocks noGrp="1"/>
          </p:cNvSpPr>
          <p:nvPr>
            <p:ph type="title"/>
          </p:nvPr>
        </p:nvSpPr>
        <p:spPr>
          <a:xfrm>
            <a:off x="457200" y="1098409"/>
            <a:ext cx="11277600" cy="567566"/>
          </a:xfrm>
        </p:spPr>
        <p:txBody>
          <a:bodyPr/>
          <a:lstStyle/>
          <a:p>
            <a:r>
              <a:rPr lang="en-US"/>
              <a:t>Recommendations: Mobile Authentications</a:t>
            </a:r>
          </a:p>
        </p:txBody>
      </p:sp>
      <p:pic>
        <p:nvPicPr>
          <p:cNvPr id="4" name="Picture 3">
            <a:extLst>
              <a:ext uri="{FF2B5EF4-FFF2-40B4-BE49-F238E27FC236}">
                <a16:creationId xmlns:a16="http://schemas.microsoft.com/office/drawing/2014/main" id="{A8FF3BC2-E695-FBD0-B035-A46AD6E5F0B0}"/>
              </a:ext>
            </a:extLst>
          </p:cNvPr>
          <p:cNvPicPr>
            <a:picLocks noChangeAspect="1"/>
          </p:cNvPicPr>
          <p:nvPr/>
        </p:nvPicPr>
        <p:blipFill>
          <a:blip r:embed="rId2"/>
          <a:stretch>
            <a:fillRect/>
          </a:stretch>
        </p:blipFill>
        <p:spPr>
          <a:xfrm>
            <a:off x="457200" y="2408492"/>
            <a:ext cx="8430016" cy="2850044"/>
          </a:xfrm>
          <a:prstGeom prst="rect">
            <a:avLst/>
          </a:prstGeom>
        </p:spPr>
      </p:pic>
    </p:spTree>
    <p:extLst>
      <p:ext uri="{BB962C8B-B14F-4D97-AF65-F5344CB8AC3E}">
        <p14:creationId xmlns:p14="http://schemas.microsoft.com/office/powerpoint/2010/main" val="15183612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37D52-2D3C-0355-B056-D688CD31B4D8}"/>
              </a:ext>
            </a:extLst>
          </p:cNvPr>
          <p:cNvSpPr>
            <a:spLocks noGrp="1"/>
          </p:cNvSpPr>
          <p:nvPr>
            <p:ph type="title"/>
          </p:nvPr>
        </p:nvSpPr>
        <p:spPr/>
        <p:txBody>
          <a:bodyPr/>
          <a:lstStyle/>
          <a:p>
            <a:r>
              <a:rPr lang="en-US"/>
              <a:t>Recommendations: Mobile Authentications</a:t>
            </a:r>
          </a:p>
        </p:txBody>
      </p:sp>
      <p:sp>
        <p:nvSpPr>
          <p:cNvPr id="12" name="Content Placeholder 11">
            <a:extLst>
              <a:ext uri="{FF2B5EF4-FFF2-40B4-BE49-F238E27FC236}">
                <a16:creationId xmlns:a16="http://schemas.microsoft.com/office/drawing/2014/main" id="{20118335-63C9-656B-F9B3-25910AE708C6}"/>
              </a:ext>
            </a:extLst>
          </p:cNvPr>
          <p:cNvSpPr>
            <a:spLocks noGrp="1"/>
          </p:cNvSpPr>
          <p:nvPr>
            <p:ph sz="half" idx="1"/>
          </p:nvPr>
        </p:nvSpPr>
        <p:spPr>
          <a:xfrm>
            <a:off x="457200" y="1690688"/>
            <a:ext cx="11129375" cy="4785268"/>
          </a:xfrm>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SigninLogs</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mv-expand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ParsedFields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parse_json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AuthenticationDetails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//parse out Authentication Details column and put in new column called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ParsedFields</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AuthenticationMethod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ParsedFields.authenticationMethod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//create new column by extracting the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authenticationMethod</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value out of the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ParsedFields</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column</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tostring</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AuthenticationMethod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//convert to string format</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ParsedFields2=</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parse_json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DeviceDetail</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//parse out Device Details column and put in column called “ParsedFields2”</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DeviceState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case(</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DeviceDetail</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trustType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"Unmanaged"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DeviceDetail</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trustType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//convert to string </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OperatingSystem</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ParsedFields2.operatingSystem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//extract the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operatingSystem</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value out of the ParsedFields2 column</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OS =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tostring</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OperatingSystem</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//convert to string format</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"Previously satisfied"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and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//remove Previously Satisfied and blank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AuthMethods</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from the query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UserDisplayName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"On-Premises Directory Synchronization Service Account“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//remove this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UserDisplayName</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AuthMethod</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AuthMethod</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parameter </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DeviceState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DeviceState</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DeviceState</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DeviceState</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parameter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User:escape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"All users"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UserDisplayName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contains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User:escape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//User parameter</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App:escape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"All apps"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AppDisplayName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contains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App:escape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//App parameter</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OS:escape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"All OS"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OS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contains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A31515"/>
                </a:solidFill>
                <a:effectLst/>
                <a:uLnTx/>
                <a:uFillTx/>
                <a:latin typeface="Consolas" panose="020B0609020204030204" pitchFamily="49" charset="0"/>
                <a:ea typeface="+mn-ea"/>
                <a:cs typeface="+mn-cs"/>
              </a:rPr>
              <a:t>OS:escape</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//OS parameter</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Status =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ParsedFields.succeeded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//extract the succeeded </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valueout</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of the ParsedFields2 column</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extend</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AuthStatus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 case(Status ==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"true"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"Success"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"Failure"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//label status as Success or Failure</a:t>
            </a:r>
            <a:endPar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where</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AuthStatus</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AuthStatus</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or</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A31515"/>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in</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err="1">
                <a:ln>
                  <a:noFill/>
                </a:ln>
                <a:solidFill>
                  <a:srgbClr val="000000"/>
                </a:solidFill>
                <a:effectLst/>
                <a:uLnTx/>
                <a:uFillTx/>
                <a:latin typeface="Consolas" panose="020B0609020204030204" pitchFamily="49" charset="0"/>
                <a:ea typeface="+mn-ea"/>
                <a:cs typeface="+mn-cs"/>
              </a:rPr>
              <a:t>AuthStatus</a:t>
            </a:r>
            <a:r>
              <a:rPr kumimoji="0" lang="en-US" sz="1500" b="0" i="0" u="none" strike="noStrike" kern="1200" cap="none" spc="0" normalizeH="0" baseline="0" noProof="0">
                <a:ln>
                  <a:noFill/>
                </a:ln>
                <a:solidFill>
                  <a:srgbClr val="CD3131"/>
                </a:solidFill>
                <a:effectLst/>
                <a:uLnTx/>
                <a:uFillTx/>
                <a:latin typeface="Consolas" panose="020B0609020204030204" pitchFamily="49" charset="0"/>
                <a:ea typeface="+mn-ea"/>
                <a:cs typeface="+mn-cs"/>
              </a:rPr>
              <a:t>}</a:t>
            </a:r>
            <a:r>
              <a:rPr kumimoji="0" lang="en-US" sz="15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a:t>
            </a:r>
            <a:r>
              <a:rPr kumimoji="0" lang="en-US" sz="1500" b="1" i="0" u="none" strike="noStrike" kern="1200" cap="none" spc="0" normalizeH="0" baseline="0" noProof="0" err="1">
                <a:ln>
                  <a:noFill/>
                </a:ln>
                <a:solidFill>
                  <a:srgbClr val="00B050"/>
                </a:solidFill>
                <a:effectLst/>
                <a:uLnTx/>
                <a:uFillTx/>
                <a:latin typeface="Consolas" panose="020B0609020204030204" pitchFamily="49" charset="0"/>
                <a:ea typeface="+mn-ea"/>
                <a:cs typeface="+mn-cs"/>
              </a:rPr>
              <a:t>AuthStatus</a:t>
            </a:r>
            <a:r>
              <a:rPr kumimoji="0" lang="en-US" sz="1500" b="1" i="0" u="none" strike="noStrike" kern="1200" cap="none" spc="0" normalizeH="0" baseline="0" noProof="0">
                <a:ln>
                  <a:noFill/>
                </a:ln>
                <a:solidFill>
                  <a:srgbClr val="00B050"/>
                </a:solidFill>
                <a:effectLst/>
                <a:uLnTx/>
                <a:uFillTx/>
                <a:latin typeface="Consolas" panose="020B0609020204030204" pitchFamily="49" charset="0"/>
                <a:ea typeface="+mn-ea"/>
                <a:cs typeface="+mn-cs"/>
              </a:rPr>
              <a:t> parameter</a:t>
            </a:r>
          </a:p>
          <a:p>
            <a:pPr>
              <a:lnSpc>
                <a:spcPct val="120000"/>
              </a:lnSpc>
              <a:spcBef>
                <a:spcPts val="0"/>
              </a:spcBef>
            </a:pPr>
            <a:r>
              <a:rPr lang="en-US" sz="1500" b="0">
                <a:solidFill>
                  <a:srgbClr val="000000"/>
                </a:solidFill>
                <a:effectLst/>
                <a:highlight>
                  <a:srgbClr val="FFFF00"/>
                </a:highlight>
                <a:latin typeface="Consolas" panose="020B0609020204030204" pitchFamily="49" charset="0"/>
              </a:rPr>
              <a:t>|</a:t>
            </a:r>
            <a:r>
              <a:rPr lang="en-US" sz="1500" b="0">
                <a:solidFill>
                  <a:srgbClr val="0000FF"/>
                </a:solidFill>
                <a:effectLst/>
                <a:highlight>
                  <a:srgbClr val="FFFF00"/>
                </a:highlight>
                <a:latin typeface="Consolas" panose="020B0609020204030204" pitchFamily="49" charset="0"/>
              </a:rPr>
              <a:t>extend</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AuthAppOpp</a:t>
            </a:r>
            <a:r>
              <a:rPr lang="en-US" sz="1500" b="0">
                <a:solidFill>
                  <a:srgbClr val="000000"/>
                </a:solidFill>
                <a:effectLst/>
                <a:highlight>
                  <a:srgbClr val="FFFF00"/>
                </a:highlight>
                <a:latin typeface="Consolas" panose="020B0609020204030204" pitchFamily="49" charset="0"/>
              </a:rPr>
              <a:t> = case(</a:t>
            </a:r>
            <a:r>
              <a:rPr lang="en-US" sz="1500" b="0" err="1">
                <a:solidFill>
                  <a:srgbClr val="000000"/>
                </a:solidFill>
                <a:effectLst/>
                <a:highlight>
                  <a:srgbClr val="FFFF00"/>
                </a:highlight>
                <a:latin typeface="Consolas" panose="020B0609020204030204" pitchFamily="49" charset="0"/>
              </a:rPr>
              <a:t>AuthMethod</a:t>
            </a:r>
            <a:r>
              <a:rPr lang="en-US" sz="1500" b="0">
                <a:solidFill>
                  <a:srgbClr val="000000"/>
                </a:solidFill>
                <a:effectLst/>
                <a:highlight>
                  <a:srgbClr val="FFFF00"/>
                </a:highlight>
                <a:latin typeface="Consolas" panose="020B0609020204030204" pitchFamily="49" charset="0"/>
              </a:rPr>
              <a:t> == </a:t>
            </a:r>
            <a:r>
              <a:rPr lang="en-US" sz="1500" b="0">
                <a:solidFill>
                  <a:srgbClr val="A31515"/>
                </a:solidFill>
                <a:effectLst/>
                <a:highlight>
                  <a:srgbClr val="FFFF00"/>
                </a:highlight>
                <a:latin typeface="Consolas" panose="020B0609020204030204" pitchFamily="49" charset="0"/>
              </a:rPr>
              <a:t>"Phone call approval (Authentication phone)"</a:t>
            </a:r>
            <a:r>
              <a:rPr lang="en-US" sz="1500" b="0">
                <a:solidFill>
                  <a:srgbClr val="000000"/>
                </a:solidFill>
                <a:effectLst/>
                <a:highlight>
                  <a:srgbClr val="FFFF00"/>
                </a:highlight>
                <a:latin typeface="Consolas" panose="020B0609020204030204" pitchFamily="49" charset="0"/>
              </a:rPr>
              <a:t>, </a:t>
            </a:r>
            <a:r>
              <a:rPr lang="en-US" sz="1500" b="0">
                <a:solidFill>
                  <a:srgbClr val="A31515"/>
                </a:solidFill>
                <a:effectLst/>
                <a:highlight>
                  <a:srgbClr val="FFFF00"/>
                </a:highlight>
                <a:latin typeface="Consolas" panose="020B0609020204030204" pitchFamily="49" charset="0"/>
              </a:rPr>
              <a:t>"Opportunity"</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AuthMethod</a:t>
            </a:r>
            <a:r>
              <a:rPr lang="en-US" sz="1500" b="0">
                <a:solidFill>
                  <a:srgbClr val="000000"/>
                </a:solidFill>
                <a:effectLst/>
                <a:highlight>
                  <a:srgbClr val="FFFF00"/>
                </a:highlight>
                <a:latin typeface="Consolas" panose="020B0609020204030204" pitchFamily="49" charset="0"/>
              </a:rPr>
              <a:t> == </a:t>
            </a:r>
            <a:r>
              <a:rPr lang="en-US" sz="1500" b="0">
                <a:solidFill>
                  <a:srgbClr val="A31515"/>
                </a:solidFill>
                <a:effectLst/>
                <a:highlight>
                  <a:srgbClr val="FFFF00"/>
                </a:highlight>
                <a:latin typeface="Consolas" panose="020B0609020204030204" pitchFamily="49" charset="0"/>
              </a:rPr>
              <a:t>"Text message"</a:t>
            </a:r>
            <a:r>
              <a:rPr lang="en-US" sz="1500" b="0">
                <a:solidFill>
                  <a:srgbClr val="000000"/>
                </a:solidFill>
                <a:effectLst/>
                <a:highlight>
                  <a:srgbClr val="FFFF00"/>
                </a:highlight>
                <a:latin typeface="Consolas" panose="020B0609020204030204" pitchFamily="49" charset="0"/>
              </a:rPr>
              <a:t>, </a:t>
            </a:r>
            <a:r>
              <a:rPr lang="en-US" sz="1500" b="0">
                <a:solidFill>
                  <a:srgbClr val="A31515"/>
                </a:solidFill>
                <a:effectLst/>
                <a:highlight>
                  <a:srgbClr val="FFFF00"/>
                </a:highlight>
                <a:latin typeface="Consolas" panose="020B0609020204030204" pitchFamily="49" charset="0"/>
              </a:rPr>
              <a:t>"Opportunity"</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AuthMethod</a:t>
            </a:r>
            <a:r>
              <a:rPr lang="en-US" sz="1500" b="0">
                <a:solidFill>
                  <a:srgbClr val="000000"/>
                </a:solidFill>
                <a:effectLst/>
                <a:highlight>
                  <a:srgbClr val="FFFF00"/>
                </a:highlight>
                <a:latin typeface="Consolas" panose="020B0609020204030204" pitchFamily="49" charset="0"/>
              </a:rPr>
              <a:t> == </a:t>
            </a:r>
            <a:r>
              <a:rPr lang="en-US" sz="1500" b="0">
                <a:solidFill>
                  <a:srgbClr val="A31515"/>
                </a:solidFill>
                <a:effectLst/>
                <a:highlight>
                  <a:srgbClr val="FFFF00"/>
                </a:highlight>
                <a:latin typeface="Consolas" panose="020B0609020204030204" pitchFamily="49" charset="0"/>
              </a:rPr>
              <a:t>"Mobile app notification"</a:t>
            </a:r>
            <a:r>
              <a:rPr lang="en-US" sz="1500" b="0">
                <a:solidFill>
                  <a:srgbClr val="000000"/>
                </a:solidFill>
                <a:effectLst/>
                <a:highlight>
                  <a:srgbClr val="FFFF00"/>
                </a:highlight>
                <a:latin typeface="Consolas" panose="020B0609020204030204" pitchFamily="49" charset="0"/>
              </a:rPr>
              <a:t>, </a:t>
            </a:r>
            <a:r>
              <a:rPr lang="en-US" sz="1500" b="0">
                <a:solidFill>
                  <a:srgbClr val="A31515"/>
                </a:solidFill>
                <a:effectLst/>
                <a:highlight>
                  <a:srgbClr val="FFFF00"/>
                </a:highlight>
                <a:latin typeface="Consolas" panose="020B0609020204030204" pitchFamily="49" charset="0"/>
              </a:rPr>
              <a:t>"Opportunity"</a:t>
            </a:r>
            <a:r>
              <a:rPr lang="en-US" sz="1500" b="0">
                <a:solidFill>
                  <a:srgbClr val="000000"/>
                </a:solidFill>
                <a:effectLst/>
                <a:highlight>
                  <a:srgbClr val="FFFF00"/>
                </a:highlight>
                <a:latin typeface="Consolas" panose="020B0609020204030204" pitchFamily="49" charset="0"/>
              </a:rPr>
              <a:t>,</a:t>
            </a:r>
            <a:r>
              <a:rPr lang="en-US" sz="1500" b="0">
                <a:solidFill>
                  <a:srgbClr val="A31515"/>
                </a:solidFill>
                <a:effectLst/>
                <a:highlight>
                  <a:srgbClr val="FFFF00"/>
                </a:highlight>
                <a:latin typeface="Consolas" panose="020B0609020204030204" pitchFamily="49" charset="0"/>
              </a:rPr>
              <a:t>"</a:t>
            </a:r>
            <a:r>
              <a:rPr lang="en-US" sz="1500" b="0" err="1">
                <a:solidFill>
                  <a:srgbClr val="A31515"/>
                </a:solidFill>
                <a:effectLst/>
                <a:highlight>
                  <a:srgbClr val="FFFF00"/>
                </a:highlight>
                <a:latin typeface="Consolas" panose="020B0609020204030204" pitchFamily="49" charset="0"/>
              </a:rPr>
              <a:t>StrongAuth</a:t>
            </a:r>
            <a:r>
              <a:rPr lang="en-US" sz="1500" b="0">
                <a:solidFill>
                  <a:srgbClr val="A31515"/>
                </a:solidFill>
                <a:effectLst/>
                <a:highlight>
                  <a:srgbClr val="FFFF00"/>
                </a:highlight>
                <a:latin typeface="Consolas" panose="020B0609020204030204" pitchFamily="49" charset="0"/>
              </a:rPr>
              <a:t>"</a:t>
            </a:r>
            <a:r>
              <a:rPr lang="en-US" sz="1500" b="0">
                <a:solidFill>
                  <a:srgbClr val="000000"/>
                </a:solidFill>
                <a:effectLst/>
                <a:highlight>
                  <a:srgbClr val="FFFF00"/>
                </a:highlight>
                <a:latin typeface="Consolas" panose="020B0609020204030204" pitchFamily="49" charset="0"/>
              </a:rPr>
              <a:t>)</a:t>
            </a:r>
          </a:p>
          <a:p>
            <a:pPr>
              <a:lnSpc>
                <a:spcPct val="120000"/>
              </a:lnSpc>
              <a:spcBef>
                <a:spcPts val="0"/>
              </a:spcBef>
            </a:pPr>
            <a:r>
              <a:rPr lang="en-US" sz="1500" b="0">
                <a:solidFill>
                  <a:srgbClr val="000000"/>
                </a:solidFill>
                <a:effectLst/>
                <a:highlight>
                  <a:srgbClr val="FFFF00"/>
                </a:highlight>
                <a:latin typeface="Consolas" panose="020B0609020204030204" pitchFamily="49" charset="0"/>
              </a:rPr>
              <a:t>|</a:t>
            </a:r>
            <a:r>
              <a:rPr lang="en-US" sz="1500" b="0">
                <a:solidFill>
                  <a:srgbClr val="0000FF"/>
                </a:solidFill>
                <a:effectLst/>
                <a:highlight>
                  <a:srgbClr val="FFFF00"/>
                </a:highlight>
                <a:latin typeface="Consolas" panose="020B0609020204030204" pitchFamily="49" charset="0"/>
              </a:rPr>
              <a:t>summarize</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TotalCount</a:t>
            </a:r>
            <a:r>
              <a:rPr lang="en-US" sz="1500" b="0">
                <a:solidFill>
                  <a:srgbClr val="000000"/>
                </a:solidFill>
                <a:effectLst/>
                <a:highlight>
                  <a:srgbClr val="FFFF00"/>
                </a:highlight>
                <a:latin typeface="Consolas" panose="020B0609020204030204" pitchFamily="49" charset="0"/>
              </a:rPr>
              <a:t> = </a:t>
            </a:r>
            <a:r>
              <a:rPr lang="en-US" sz="1500" b="0">
                <a:solidFill>
                  <a:srgbClr val="0000FF"/>
                </a:solidFill>
                <a:effectLst/>
                <a:highlight>
                  <a:srgbClr val="FFFF00"/>
                </a:highlight>
                <a:latin typeface="Consolas" panose="020B0609020204030204" pitchFamily="49" charset="0"/>
              </a:rPr>
              <a:t>count</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TotalAuthAppOpp</a:t>
            </a:r>
            <a:r>
              <a:rPr lang="en-US" sz="1500" b="0">
                <a:solidFill>
                  <a:srgbClr val="000000"/>
                </a:solidFill>
                <a:effectLst/>
                <a:highlight>
                  <a:srgbClr val="FFFF00"/>
                </a:highlight>
                <a:latin typeface="Consolas" panose="020B0609020204030204" pitchFamily="49" charset="0"/>
              </a:rPr>
              <a:t> = </a:t>
            </a:r>
            <a:r>
              <a:rPr lang="en-US" sz="1500" b="0" err="1">
                <a:solidFill>
                  <a:srgbClr val="000000"/>
                </a:solidFill>
                <a:effectLst/>
                <a:highlight>
                  <a:srgbClr val="FFFF00"/>
                </a:highlight>
                <a:latin typeface="Consolas" panose="020B0609020204030204" pitchFamily="49" charset="0"/>
              </a:rPr>
              <a:t>countif</a:t>
            </a:r>
            <a:r>
              <a:rPr lang="en-US" sz="1500" b="0">
                <a:solidFill>
                  <a:srgbClr val="000000"/>
                </a:solidFill>
                <a:effectLst/>
                <a:highlight>
                  <a:srgbClr val="FFFF00"/>
                </a:highlight>
                <a:latin typeface="Consolas" panose="020B0609020204030204" pitchFamily="49" charset="0"/>
              </a:rPr>
              <a:t>(</a:t>
            </a:r>
            <a:r>
              <a:rPr lang="en-US" sz="1500" b="0" err="1">
                <a:solidFill>
                  <a:srgbClr val="000000"/>
                </a:solidFill>
                <a:effectLst/>
                <a:highlight>
                  <a:srgbClr val="FFFF00"/>
                </a:highlight>
                <a:latin typeface="Consolas" panose="020B0609020204030204" pitchFamily="49" charset="0"/>
              </a:rPr>
              <a:t>AuthAppOpp</a:t>
            </a:r>
            <a:r>
              <a:rPr lang="en-US" sz="1500" b="0">
                <a:solidFill>
                  <a:srgbClr val="000000"/>
                </a:solidFill>
                <a:effectLst/>
                <a:highlight>
                  <a:srgbClr val="FFFF00"/>
                </a:highlight>
                <a:latin typeface="Consolas" panose="020B0609020204030204" pitchFamily="49" charset="0"/>
              </a:rPr>
              <a:t> != </a:t>
            </a:r>
            <a:r>
              <a:rPr lang="en-US" sz="1500" b="0">
                <a:solidFill>
                  <a:srgbClr val="A31515"/>
                </a:solidFill>
                <a:effectLst/>
                <a:highlight>
                  <a:srgbClr val="FFFF00"/>
                </a:highlight>
                <a:latin typeface="Consolas" panose="020B0609020204030204" pitchFamily="49" charset="0"/>
              </a:rPr>
              <a:t>"</a:t>
            </a:r>
            <a:r>
              <a:rPr lang="en-US" sz="1500" b="0" err="1">
                <a:solidFill>
                  <a:srgbClr val="A31515"/>
                </a:solidFill>
                <a:effectLst/>
                <a:highlight>
                  <a:srgbClr val="FFFF00"/>
                </a:highlight>
                <a:latin typeface="Consolas" panose="020B0609020204030204" pitchFamily="49" charset="0"/>
              </a:rPr>
              <a:t>StrongAuth</a:t>
            </a:r>
            <a:r>
              <a:rPr lang="en-US" sz="1500" b="0">
                <a:solidFill>
                  <a:srgbClr val="A31515"/>
                </a:solidFill>
                <a:effectLst/>
                <a:highlight>
                  <a:srgbClr val="FFFF00"/>
                </a:highlight>
                <a:latin typeface="Consolas" panose="020B0609020204030204" pitchFamily="49" charset="0"/>
              </a:rPr>
              <a:t>"</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AuthenticatorApp</a:t>
            </a:r>
            <a:r>
              <a:rPr lang="en-US" sz="1500" b="0">
                <a:solidFill>
                  <a:srgbClr val="000000"/>
                </a:solidFill>
                <a:effectLst/>
                <a:highlight>
                  <a:srgbClr val="FFFF00"/>
                </a:highlight>
                <a:latin typeface="Consolas" panose="020B0609020204030204" pitchFamily="49" charset="0"/>
              </a:rPr>
              <a:t> = </a:t>
            </a:r>
            <a:r>
              <a:rPr lang="en-US" sz="1500" b="0" err="1">
                <a:solidFill>
                  <a:srgbClr val="000000"/>
                </a:solidFill>
                <a:effectLst/>
                <a:highlight>
                  <a:srgbClr val="FFFF00"/>
                </a:highlight>
                <a:latin typeface="Consolas" panose="020B0609020204030204" pitchFamily="49" charset="0"/>
              </a:rPr>
              <a:t>countif</a:t>
            </a:r>
            <a:r>
              <a:rPr lang="en-US" sz="1500" b="0">
                <a:solidFill>
                  <a:srgbClr val="000000"/>
                </a:solidFill>
                <a:effectLst/>
                <a:highlight>
                  <a:srgbClr val="FFFF00"/>
                </a:highlight>
                <a:latin typeface="Consolas" panose="020B0609020204030204" pitchFamily="49" charset="0"/>
              </a:rPr>
              <a:t>(</a:t>
            </a:r>
            <a:r>
              <a:rPr lang="en-US" sz="1500" b="0" err="1">
                <a:solidFill>
                  <a:srgbClr val="000000"/>
                </a:solidFill>
                <a:effectLst/>
                <a:highlight>
                  <a:srgbClr val="FFFF00"/>
                </a:highlight>
                <a:latin typeface="Consolas" panose="020B0609020204030204" pitchFamily="49" charset="0"/>
              </a:rPr>
              <a:t>AuthMethod</a:t>
            </a:r>
            <a:r>
              <a:rPr lang="en-US" sz="1500" b="0">
                <a:solidFill>
                  <a:srgbClr val="000000"/>
                </a:solidFill>
                <a:effectLst/>
                <a:highlight>
                  <a:srgbClr val="FFFF00"/>
                </a:highlight>
                <a:latin typeface="Consolas" panose="020B0609020204030204" pitchFamily="49" charset="0"/>
              </a:rPr>
              <a:t> </a:t>
            </a:r>
            <a:r>
              <a:rPr lang="en-US" sz="1500" b="0">
                <a:solidFill>
                  <a:srgbClr val="0000FF"/>
                </a:solidFill>
                <a:effectLst/>
                <a:highlight>
                  <a:srgbClr val="FFFF00"/>
                </a:highlight>
                <a:latin typeface="Consolas" panose="020B0609020204030204" pitchFamily="49" charset="0"/>
              </a:rPr>
              <a:t>contains</a:t>
            </a:r>
            <a:r>
              <a:rPr lang="en-US" sz="1500" b="0">
                <a:solidFill>
                  <a:srgbClr val="000000"/>
                </a:solidFill>
                <a:effectLst/>
                <a:highlight>
                  <a:srgbClr val="FFFF00"/>
                </a:highlight>
                <a:latin typeface="Consolas" panose="020B0609020204030204" pitchFamily="49" charset="0"/>
              </a:rPr>
              <a:t> </a:t>
            </a:r>
            <a:r>
              <a:rPr lang="en-US" sz="1500" b="0">
                <a:solidFill>
                  <a:srgbClr val="A31515"/>
                </a:solidFill>
                <a:effectLst/>
                <a:highlight>
                  <a:srgbClr val="FFFF00"/>
                </a:highlight>
                <a:latin typeface="Consolas" panose="020B0609020204030204" pitchFamily="49" charset="0"/>
              </a:rPr>
              <a:t>"Mobile app notification"</a:t>
            </a:r>
            <a:r>
              <a:rPr lang="en-US" sz="1500" b="0">
                <a:solidFill>
                  <a:srgbClr val="000000"/>
                </a:solidFill>
                <a:effectLst/>
                <a:highlight>
                  <a:srgbClr val="FFFF00"/>
                </a:highlight>
                <a:latin typeface="Consolas" panose="020B0609020204030204" pitchFamily="49" charset="0"/>
              </a:rPr>
              <a:t>)</a:t>
            </a:r>
          </a:p>
          <a:p>
            <a:pPr>
              <a:lnSpc>
                <a:spcPct val="120000"/>
              </a:lnSpc>
              <a:spcBef>
                <a:spcPts val="0"/>
              </a:spcBef>
            </a:pPr>
            <a:r>
              <a:rPr lang="en-US" sz="1500" b="0">
                <a:solidFill>
                  <a:srgbClr val="000000"/>
                </a:solidFill>
                <a:effectLst/>
                <a:highlight>
                  <a:srgbClr val="FFFF00"/>
                </a:highlight>
                <a:latin typeface="Consolas" panose="020B0609020204030204" pitchFamily="49" charset="0"/>
              </a:rPr>
              <a:t>|</a:t>
            </a:r>
            <a:r>
              <a:rPr lang="en-US" sz="1500" b="0">
                <a:solidFill>
                  <a:srgbClr val="0000FF"/>
                </a:solidFill>
                <a:effectLst/>
                <a:highlight>
                  <a:srgbClr val="FFFF00"/>
                </a:highlight>
                <a:latin typeface="Consolas" panose="020B0609020204030204" pitchFamily="49" charset="0"/>
              </a:rPr>
              <a:t>project</a:t>
            </a:r>
            <a:r>
              <a:rPr lang="en-US" sz="1500" b="0">
                <a:solidFill>
                  <a:srgbClr val="000000"/>
                </a:solidFill>
                <a:effectLst/>
                <a:highlight>
                  <a:srgbClr val="FFFF00"/>
                </a:highlight>
                <a:latin typeface="Consolas" panose="020B0609020204030204" pitchFamily="49" charset="0"/>
              </a:rPr>
              <a:t> [</a:t>
            </a:r>
            <a:r>
              <a:rPr lang="en-US" sz="1500" b="0">
                <a:solidFill>
                  <a:srgbClr val="A31515"/>
                </a:solidFill>
                <a:effectLst/>
                <a:highlight>
                  <a:srgbClr val="FFFF00"/>
                </a:highlight>
                <a:latin typeface="Consolas" panose="020B0609020204030204" pitchFamily="49" charset="0"/>
              </a:rPr>
              <a:t>'% Authenticator App Sign-Ins'</a:t>
            </a:r>
            <a:r>
              <a:rPr lang="en-US" sz="1500" b="0">
                <a:solidFill>
                  <a:srgbClr val="000000"/>
                </a:solidFill>
                <a:effectLst/>
                <a:highlight>
                  <a:srgbClr val="FFFF00"/>
                </a:highlight>
                <a:latin typeface="Consolas" panose="020B0609020204030204" pitchFamily="49" charset="0"/>
              </a:rPr>
              <a:t>] = (</a:t>
            </a:r>
            <a:r>
              <a:rPr lang="en-US" sz="1500" b="0">
                <a:solidFill>
                  <a:srgbClr val="098658"/>
                </a:solidFill>
                <a:effectLst/>
                <a:highlight>
                  <a:srgbClr val="FFFF00"/>
                </a:highlight>
                <a:latin typeface="Consolas" panose="020B0609020204030204" pitchFamily="49" charset="0"/>
              </a:rPr>
              <a:t>1.0</a:t>
            </a:r>
            <a:r>
              <a:rPr lang="en-US" sz="1500" b="0">
                <a:solidFill>
                  <a:srgbClr val="000000"/>
                </a:solidFill>
                <a:effectLst/>
                <a:highlight>
                  <a:srgbClr val="FFFF00"/>
                </a:highlight>
                <a:latin typeface="Consolas" panose="020B0609020204030204" pitchFamily="49" charset="0"/>
              </a:rPr>
              <a:t> * </a:t>
            </a:r>
            <a:r>
              <a:rPr lang="en-US" sz="1500" b="0" err="1">
                <a:solidFill>
                  <a:srgbClr val="000000"/>
                </a:solidFill>
                <a:effectLst/>
                <a:highlight>
                  <a:srgbClr val="FFFF00"/>
                </a:highlight>
                <a:latin typeface="Consolas" panose="020B0609020204030204" pitchFamily="49" charset="0"/>
              </a:rPr>
              <a:t>AuthenticatorApp</a:t>
            </a:r>
            <a:r>
              <a:rPr lang="en-US" sz="1500" b="0">
                <a:solidFill>
                  <a:srgbClr val="000000"/>
                </a:solidFill>
                <a:effectLst/>
                <a:highlight>
                  <a:srgbClr val="FFFF00"/>
                </a:highlight>
                <a:latin typeface="Consolas" panose="020B0609020204030204" pitchFamily="49" charset="0"/>
              </a:rPr>
              <a:t>/</a:t>
            </a:r>
            <a:r>
              <a:rPr lang="en-US" sz="1500" b="0" err="1">
                <a:solidFill>
                  <a:srgbClr val="000000"/>
                </a:solidFill>
                <a:effectLst/>
                <a:highlight>
                  <a:srgbClr val="FFFF00"/>
                </a:highlight>
                <a:latin typeface="Consolas" panose="020B0609020204030204" pitchFamily="49" charset="0"/>
              </a:rPr>
              <a:t>TotalAuthAppOpp</a:t>
            </a:r>
            <a:r>
              <a:rPr lang="en-US" sz="1500" b="0">
                <a:solidFill>
                  <a:srgbClr val="000000"/>
                </a:solidFill>
                <a:effectLst/>
                <a:highlight>
                  <a:srgbClr val="FFFF00"/>
                </a:highlight>
                <a:latin typeface="Consolas" panose="020B0609020204030204" pitchFamily="49" charset="0"/>
              </a:rPr>
              <a:t>), </a:t>
            </a:r>
            <a:r>
              <a:rPr lang="en-US" sz="1500" b="0" err="1">
                <a:solidFill>
                  <a:srgbClr val="000000"/>
                </a:solidFill>
                <a:effectLst/>
                <a:highlight>
                  <a:srgbClr val="FFFF00"/>
                </a:highlight>
                <a:latin typeface="Consolas" panose="020B0609020204030204" pitchFamily="49" charset="0"/>
              </a:rPr>
              <a:t>TotalCount</a:t>
            </a:r>
            <a:endParaRPr lang="en-US" sz="1500" b="0">
              <a:solidFill>
                <a:srgbClr val="000000"/>
              </a:solidFill>
              <a:effectLst/>
              <a:highlight>
                <a:srgbClr val="FFFF00"/>
              </a:highlight>
              <a:latin typeface="Consolas" panose="020B0609020204030204" pitchFamily="49" charset="0"/>
            </a:endParaRPr>
          </a:p>
        </p:txBody>
      </p:sp>
      <p:pic>
        <p:nvPicPr>
          <p:cNvPr id="7" name="Picture 6">
            <a:extLst>
              <a:ext uri="{FF2B5EF4-FFF2-40B4-BE49-F238E27FC236}">
                <a16:creationId xmlns:a16="http://schemas.microsoft.com/office/drawing/2014/main" id="{3EA72DDF-2192-EA4E-5365-FCDC11A21A4B}"/>
              </a:ext>
            </a:extLst>
          </p:cNvPr>
          <p:cNvPicPr>
            <a:picLocks noChangeAspect="1"/>
          </p:cNvPicPr>
          <p:nvPr/>
        </p:nvPicPr>
        <p:blipFill>
          <a:blip r:embed="rId2"/>
          <a:stretch>
            <a:fillRect/>
          </a:stretch>
        </p:blipFill>
        <p:spPr>
          <a:xfrm>
            <a:off x="9873867" y="5862181"/>
            <a:ext cx="2228360" cy="753370"/>
          </a:xfrm>
          <a:prstGeom prst="rect">
            <a:avLst/>
          </a:prstGeom>
        </p:spPr>
      </p:pic>
    </p:spTree>
    <p:extLst>
      <p:ext uri="{BB962C8B-B14F-4D97-AF65-F5344CB8AC3E}">
        <p14:creationId xmlns:p14="http://schemas.microsoft.com/office/powerpoint/2010/main" val="24233502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3823FF-2C62-33C7-7577-0D605B2B94F4}"/>
              </a:ext>
            </a:extLst>
          </p:cNvPr>
          <p:cNvSpPr>
            <a:spLocks noGrp="1"/>
          </p:cNvSpPr>
          <p:nvPr>
            <p:ph type="title"/>
          </p:nvPr>
        </p:nvSpPr>
        <p:spPr/>
        <p:txBody>
          <a:bodyPr/>
          <a:lstStyle/>
          <a:p>
            <a:r>
              <a:rPr lang="en-US"/>
              <a:t>Our ask to the MVP Community…</a:t>
            </a:r>
          </a:p>
        </p:txBody>
      </p:sp>
      <p:sp>
        <p:nvSpPr>
          <p:cNvPr id="5" name="Text Placeholder 4">
            <a:extLst>
              <a:ext uri="{FF2B5EF4-FFF2-40B4-BE49-F238E27FC236}">
                <a16:creationId xmlns:a16="http://schemas.microsoft.com/office/drawing/2014/main" id="{40493360-3935-4C3A-3DC1-9792C69C7AC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791853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B20402-2AE6-6643-9339-4D98E6ABF657}"/>
              </a:ext>
            </a:extLst>
          </p:cNvPr>
          <p:cNvSpPr>
            <a:spLocks noGrp="1"/>
          </p:cNvSpPr>
          <p:nvPr>
            <p:ph type="title"/>
          </p:nvPr>
        </p:nvSpPr>
        <p:spPr>
          <a:xfrm>
            <a:off x="457199" y="1123122"/>
            <a:ext cx="5125453" cy="567566"/>
          </a:xfrm>
        </p:spPr>
        <p:txBody>
          <a:bodyPr>
            <a:normAutofit/>
          </a:bodyPr>
          <a:lstStyle/>
          <a:p>
            <a:r>
              <a:rPr lang="en-US" b="0" i="0">
                <a:solidFill>
                  <a:srgbClr val="000000"/>
                </a:solidFill>
                <a:effectLst/>
                <a:latin typeface="Segoe UI Semibold" panose="020B0702040204020203" pitchFamily="34" charset="0"/>
              </a:rPr>
              <a:t>We want you to contribute!</a:t>
            </a:r>
            <a:endParaRPr lang="en-US"/>
          </a:p>
        </p:txBody>
      </p:sp>
      <p:sp>
        <p:nvSpPr>
          <p:cNvPr id="4" name="Content Placeholder 3">
            <a:extLst>
              <a:ext uri="{FF2B5EF4-FFF2-40B4-BE49-F238E27FC236}">
                <a16:creationId xmlns:a16="http://schemas.microsoft.com/office/drawing/2014/main" id="{3D245463-BE5E-794E-A453-2D6B879FD490}"/>
              </a:ext>
            </a:extLst>
          </p:cNvPr>
          <p:cNvSpPr>
            <a:spLocks noGrp="1"/>
          </p:cNvSpPr>
          <p:nvPr>
            <p:ph sz="half" idx="1"/>
          </p:nvPr>
        </p:nvSpPr>
        <p:spPr>
          <a:xfrm>
            <a:off x="457199" y="1841002"/>
            <a:ext cx="5249918" cy="3761754"/>
          </a:xfrm>
        </p:spPr>
        <p:txBody>
          <a:bodyPr>
            <a:normAutofit/>
          </a:bodyPr>
          <a:lstStyle/>
          <a:p>
            <a:pPr marL="285750" indent="-285750" algn="l" rtl="0" fontAlgn="base">
              <a:buFont typeface="Arial" panose="020B0604020202020204" pitchFamily="34" charset="0"/>
              <a:buChar char="•"/>
            </a:pPr>
            <a:r>
              <a:rPr lang="en-US" b="0" i="0" u="none" strike="noStrike">
                <a:solidFill>
                  <a:srgbClr val="000000"/>
                </a:solidFill>
                <a:effectLst/>
                <a:latin typeface="Segoe UI" panose="020B0502040204020203" pitchFamily="34" charset="0"/>
              </a:rPr>
              <a:t>Join the </a:t>
            </a:r>
            <a:r>
              <a:rPr lang="en-US" b="0" i="0" u="sng" strike="noStrike">
                <a:solidFill>
                  <a:srgbClr val="0078D4"/>
                </a:solidFill>
                <a:effectLst/>
                <a:latin typeface="Segoe UI" panose="020B0502040204020203" pitchFamily="34" charset="0"/>
                <a:hlinkClick r:id="rId2"/>
              </a:rPr>
              <a:t>Azure AD Workbooks </a:t>
            </a:r>
            <a:r>
              <a:rPr lang="en-US" b="0" i="0" u="none" strike="noStrike">
                <a:solidFill>
                  <a:srgbClr val="000000"/>
                </a:solidFill>
                <a:effectLst/>
                <a:latin typeface="Segoe UI" panose="020B0502040204020203" pitchFamily="34" charset="0"/>
              </a:rPr>
              <a:t>community on GitHub</a:t>
            </a:r>
            <a:r>
              <a:rPr lang="en-US" b="0" i="0">
                <a:solidFill>
                  <a:srgbClr val="000000"/>
                </a:solidFill>
                <a:effectLst/>
                <a:latin typeface="Segoe UI" panose="020B0502040204020203" pitchFamily="34" charset="0"/>
              </a:rPr>
              <a:t>​</a:t>
            </a:r>
            <a:endParaRPr lang="en-US"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b="0" i="0" u="none" strike="noStrike">
                <a:solidFill>
                  <a:srgbClr val="000000"/>
                </a:solidFill>
                <a:effectLst/>
                <a:latin typeface="Segoe UI" panose="020B0502040204020203" pitchFamily="34" charset="0"/>
              </a:rPr>
              <a:t>Think about the questions you have heard from your customers/partners/associates repeatedly. Could a workbook help address this?</a:t>
            </a:r>
            <a:r>
              <a:rPr lang="en-US" b="0" i="0">
                <a:solidFill>
                  <a:srgbClr val="000000"/>
                </a:solidFill>
                <a:effectLst/>
                <a:latin typeface="Segoe UI" panose="020B0502040204020203" pitchFamily="34" charset="0"/>
              </a:rPr>
              <a:t>​</a:t>
            </a:r>
            <a:endParaRPr lang="en-US"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b="0" i="0" u="none" strike="noStrike">
                <a:solidFill>
                  <a:srgbClr val="000000"/>
                </a:solidFill>
                <a:effectLst/>
                <a:latin typeface="Segoe UI" panose="020B0502040204020203" pitchFamily="34" charset="0"/>
              </a:rPr>
              <a:t>Help others improve their workbooks</a:t>
            </a:r>
            <a:r>
              <a:rPr lang="en-US" b="0" i="0">
                <a:solidFill>
                  <a:srgbClr val="000000"/>
                </a:solidFill>
                <a:effectLst/>
                <a:latin typeface="Segoe UI" panose="020B0502040204020203" pitchFamily="34" charset="0"/>
              </a:rPr>
              <a:t>​</a:t>
            </a:r>
            <a:endParaRPr lang="en-US" b="0" i="0">
              <a:solidFill>
                <a:srgbClr val="000000"/>
              </a:solidFill>
              <a:effectLst/>
              <a:latin typeface="Arial" panose="020B0604020202020204" pitchFamily="34" charset="0"/>
            </a:endParaRPr>
          </a:p>
          <a:p>
            <a:pPr marL="285750" indent="-285750" algn="l" rtl="0" fontAlgn="base">
              <a:buFont typeface="Arial" panose="020B0604020202020204" pitchFamily="34" charset="0"/>
              <a:buChar char="•"/>
            </a:pPr>
            <a:r>
              <a:rPr lang="en-US" b="0" i="0" u="none" strike="noStrike">
                <a:solidFill>
                  <a:srgbClr val="000000"/>
                </a:solidFill>
                <a:effectLst/>
                <a:latin typeface="Segoe UI" panose="020B0502040204020203" pitchFamily="34" charset="0"/>
              </a:rPr>
              <a:t>Create and submit your own workbooks</a:t>
            </a:r>
            <a:r>
              <a:rPr lang="en-US" b="0" i="0">
                <a:solidFill>
                  <a:srgbClr val="000000"/>
                </a:solidFill>
                <a:effectLst/>
                <a:latin typeface="Segoe UI" panose="020B0502040204020203" pitchFamily="34" charset="0"/>
              </a:rPr>
              <a:t>​</a:t>
            </a:r>
            <a:endParaRPr lang="en-US" b="0" i="0">
              <a:solidFill>
                <a:srgbClr val="000000"/>
              </a:solidFill>
              <a:effectLst/>
              <a:latin typeface="Arial" panose="020B0604020202020204" pitchFamily="34" charset="0"/>
            </a:endParaRPr>
          </a:p>
          <a:p>
            <a:endParaRPr lang="en-US"/>
          </a:p>
        </p:txBody>
      </p:sp>
      <p:pic>
        <p:nvPicPr>
          <p:cNvPr id="1026" name="Picture 2">
            <a:extLst>
              <a:ext uri="{FF2B5EF4-FFF2-40B4-BE49-F238E27FC236}">
                <a16:creationId xmlns:a16="http://schemas.microsoft.com/office/drawing/2014/main" id="{CC626AA4-1BD1-7254-79DD-539FBD07754F}"/>
              </a:ext>
            </a:extLst>
          </p:cNvPr>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rcRect l="8448" r="8448"/>
          <a:stretch>
            <a:fillRect/>
          </a:stretch>
        </p:blipFill>
        <p:spPr bwMode="auto">
          <a:xfrm>
            <a:off x="6219995" y="1255244"/>
            <a:ext cx="3897665" cy="43475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A8923E3-6561-33B0-B8BF-1C937B4C35F4}"/>
              </a:ext>
            </a:extLst>
          </p:cNvPr>
          <p:cNvSpPr txBox="1"/>
          <p:nvPr/>
        </p:nvSpPr>
        <p:spPr>
          <a:xfrm>
            <a:off x="830035" y="6306236"/>
            <a:ext cx="8411935" cy="369332"/>
          </a:xfrm>
          <a:prstGeom prst="rect">
            <a:avLst/>
          </a:prstGeom>
          <a:noFill/>
        </p:spPr>
        <p:txBody>
          <a:bodyPr wrap="square">
            <a:spAutoFit/>
          </a:bodyPr>
          <a:lstStyle/>
          <a:p>
            <a:pPr algn="ctr"/>
            <a:r>
              <a:rPr lang="en-US" sz="1800" dirty="0">
                <a:solidFill>
                  <a:schemeClr val="accent3"/>
                </a:solidFill>
              </a:rPr>
              <a:t>All resources shared in the presentation can be found at </a:t>
            </a:r>
            <a:r>
              <a:rPr lang="en-US" sz="1800" dirty="0">
                <a:hlinkClick r:id="rId4"/>
              </a:rPr>
              <a:t>aka.ms/KQLMVP</a:t>
            </a:r>
            <a:endParaRPr lang="en-US" sz="1800" dirty="0"/>
          </a:p>
        </p:txBody>
      </p:sp>
    </p:spTree>
    <p:extLst>
      <p:ext uri="{BB962C8B-B14F-4D97-AF65-F5344CB8AC3E}">
        <p14:creationId xmlns:p14="http://schemas.microsoft.com/office/powerpoint/2010/main" val="20329014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70AC0-413D-3443-BD94-69CC58BCFC83}"/>
              </a:ext>
            </a:extLst>
          </p:cNvPr>
          <p:cNvSpPr>
            <a:spLocks noGrp="1"/>
          </p:cNvSpPr>
          <p:nvPr>
            <p:ph type="title"/>
          </p:nvPr>
        </p:nvSpPr>
        <p:spPr/>
        <p:txBody>
          <a:bodyPr/>
          <a:lstStyle/>
          <a:p>
            <a:r>
              <a:rPr lang="en-US" b="0" i="0">
                <a:solidFill>
                  <a:srgbClr val="000000"/>
                </a:solidFill>
                <a:effectLst/>
                <a:latin typeface="Segoe UI Semibold" panose="020B0702040204020203" pitchFamily="34" charset="0"/>
              </a:rPr>
              <a:t>Resources (</a:t>
            </a:r>
            <a:r>
              <a:rPr lang="en-US" sz="2400">
                <a:hlinkClick r:id="rId2"/>
              </a:rPr>
              <a:t>aka.ms/KQLMVP</a:t>
            </a:r>
            <a:r>
              <a:rPr lang="en-US" sz="2400"/>
              <a:t>)</a:t>
            </a:r>
            <a:endParaRPr lang="en-US"/>
          </a:p>
        </p:txBody>
      </p:sp>
      <p:sp>
        <p:nvSpPr>
          <p:cNvPr id="3" name="Content Placeholder 2">
            <a:extLst>
              <a:ext uri="{FF2B5EF4-FFF2-40B4-BE49-F238E27FC236}">
                <a16:creationId xmlns:a16="http://schemas.microsoft.com/office/drawing/2014/main" id="{8B13D840-37FE-944D-BFA8-B2F8DE6BD504}"/>
              </a:ext>
            </a:extLst>
          </p:cNvPr>
          <p:cNvSpPr>
            <a:spLocks noGrp="1"/>
          </p:cNvSpPr>
          <p:nvPr>
            <p:ph sz="half" idx="1"/>
          </p:nvPr>
        </p:nvSpPr>
        <p:spPr>
          <a:xfrm>
            <a:off x="457200" y="2142642"/>
            <a:ext cx="11518900" cy="3761754"/>
          </a:xfrm>
        </p:spPr>
        <p:txBody>
          <a:bodyPr>
            <a:normAutofit/>
          </a:bodyPr>
          <a:lstStyle/>
          <a:p>
            <a:pPr marL="342900" marR="0" lvl="0" indent="-342900" algn="just" fontAlgn="base">
              <a:spcBef>
                <a:spcPts val="0"/>
              </a:spcBef>
              <a:spcAft>
                <a:spcPts val="0"/>
              </a:spcAft>
              <a:buFont typeface="Symbol" panose="05050102010706020507" pitchFamily="18" charset="2"/>
              <a:buChar char=""/>
            </a:pPr>
            <a:r>
              <a:rPr lang="en-US" sz="1800" u="sng">
                <a:solidFill>
                  <a:srgbClr val="0078D4"/>
                </a:solidFill>
                <a:effectLst/>
                <a:latin typeface="Calibri" panose="020F0502020204030204" pitchFamily="34" charset="0"/>
                <a:ea typeface="Times New Roman" panose="02020603050405020304" pitchFamily="18" charset="0"/>
                <a:hlinkClick r:id="rId3"/>
              </a:rPr>
              <a:t>Azure Monitor Workbooks Overview</a:t>
            </a:r>
            <a:r>
              <a:rPr lang="en-US" sz="1800">
                <a:effectLst/>
                <a:latin typeface="Calibri" panose="020F0502020204030204" pitchFamily="34" charset="0"/>
                <a:ea typeface="Times New Roman" panose="02020603050405020304" pitchFamily="18" charset="0"/>
              </a:rPr>
              <a:t>​ – great starting place when learning about workbooks</a:t>
            </a:r>
            <a:endParaRPr lang="en-US" sz="1800">
              <a:effectLst/>
              <a:latin typeface="Times New Roman" panose="02020603050405020304" pitchFamily="18" charset="0"/>
              <a:ea typeface="Times New Roman" panose="02020603050405020304" pitchFamily="18" charset="0"/>
            </a:endParaRPr>
          </a:p>
          <a:p>
            <a:pPr marL="342900" marR="0" lvl="0" indent="-342900">
              <a:lnSpc>
                <a:spcPct val="107000"/>
              </a:lnSpc>
              <a:spcBef>
                <a:spcPts val="1000"/>
              </a:spcBef>
              <a:spcAft>
                <a:spcPts val="0"/>
              </a:spcAft>
              <a:buFont typeface="Symbol" panose="05050102010706020507" pitchFamily="18" charset="2"/>
              <a:buChar char=""/>
            </a:pPr>
            <a:r>
              <a:rPr lang="en-US" sz="1800" u="sng" kern="1200">
                <a:solidFill>
                  <a:srgbClr val="5B5FC7"/>
                </a:solidFill>
                <a:effectLst/>
                <a:latin typeface="Calibri" panose="020F0502020204030204" pitchFamily="34" charset="0"/>
                <a:ea typeface="Times New Roman" panose="02020603050405020304" pitchFamily="18" charset="0"/>
                <a:cs typeface="Calibri" panose="020F0502020204030204" pitchFamily="34" charset="0"/>
                <a:hlinkClick r:id="rId4"/>
              </a:rPr>
              <a:t>Configure a Log Analytics Workspace</a:t>
            </a:r>
            <a:r>
              <a:rPr lang="en-US" sz="1800" kern="1200">
                <a:solidFill>
                  <a:srgbClr val="5B5FC7"/>
                </a:solidFill>
                <a:effectLst/>
                <a:latin typeface="Calibri" panose="020F0502020204030204" pitchFamily="34" charset="0"/>
                <a:ea typeface="Times New Roman" panose="02020603050405020304" pitchFamily="18" charset="0"/>
                <a:cs typeface="Calibri" panose="020F0502020204030204" pitchFamily="34" charset="0"/>
              </a:rPr>
              <a:t> – </a:t>
            </a:r>
            <a:r>
              <a:rPr lang="en-US" sz="1800">
                <a:effectLst/>
                <a:latin typeface="Calibri" panose="020F0502020204030204" pitchFamily="34" charset="0"/>
                <a:ea typeface="Times New Roman" panose="02020603050405020304" pitchFamily="18" charset="0"/>
                <a:cs typeface="Calibri" panose="020F0502020204030204" pitchFamily="34" charset="0"/>
              </a:rPr>
              <a:t>if you don’t already have a LA workspace, use this tutorial to set one up</a:t>
            </a:r>
            <a:endParaRPr lang="en-US" sz="1800">
              <a:effectLst/>
              <a:latin typeface="Times New Roman" panose="02020603050405020304" pitchFamily="18" charset="0"/>
              <a:ea typeface="Times New Roman" panose="02020603050405020304" pitchFamily="18" charset="0"/>
            </a:endParaRPr>
          </a:p>
          <a:p>
            <a:pPr marL="342900" marR="0" lvl="0" indent="-342900" algn="just" fontAlgn="base">
              <a:spcBef>
                <a:spcPts val="0"/>
              </a:spcBef>
              <a:spcAft>
                <a:spcPts val="0"/>
              </a:spcAft>
              <a:buFont typeface="Symbol" panose="05050102010706020507" pitchFamily="18" charset="2"/>
              <a:buChar char=""/>
            </a:pPr>
            <a:r>
              <a:rPr lang="en-US" sz="1800" u="sng">
                <a:solidFill>
                  <a:srgbClr val="0563C1"/>
                </a:solidFill>
                <a:effectLst/>
                <a:latin typeface="Calibri" panose="020F0502020204030204" pitchFamily="34" charset="0"/>
                <a:ea typeface="Times New Roman" panose="02020603050405020304" pitchFamily="18" charset="0"/>
                <a:hlinkClick r:id="rId5"/>
              </a:rPr>
              <a:t>How to use Azure AD workbooks </a:t>
            </a:r>
            <a:r>
              <a:rPr lang="en-US" sz="1800">
                <a:effectLst/>
                <a:latin typeface="Calibri" panose="020F0502020204030204" pitchFamily="34" charset="0"/>
                <a:ea typeface="Times New Roman" panose="02020603050405020304" pitchFamily="18" charset="0"/>
              </a:rPr>
              <a:t>​ - a brief write-up about most of the workbooks in the gallery </a:t>
            </a:r>
            <a:endParaRPr lang="en-US" sz="1800">
              <a:effectLst/>
              <a:latin typeface="Times New Roman" panose="02020603050405020304" pitchFamily="18" charset="0"/>
              <a:ea typeface="Times New Roman" panose="02020603050405020304" pitchFamily="18" charset="0"/>
            </a:endParaRPr>
          </a:p>
          <a:p>
            <a:pPr marL="342900" marR="0" lvl="0" indent="-342900" algn="just" fontAlgn="base">
              <a:spcBef>
                <a:spcPts val="0"/>
              </a:spcBef>
              <a:spcAft>
                <a:spcPts val="0"/>
              </a:spcAft>
              <a:buFont typeface="Symbol" panose="05050102010706020507" pitchFamily="18" charset="2"/>
              <a:buChar char=""/>
            </a:pPr>
            <a:r>
              <a:rPr lang="en-US" sz="1800" u="sng">
                <a:solidFill>
                  <a:srgbClr val="0078D4"/>
                </a:solidFill>
                <a:effectLst/>
                <a:latin typeface="Calibri" panose="020F0502020204030204" pitchFamily="34" charset="0"/>
                <a:ea typeface="Times New Roman" panose="02020603050405020304" pitchFamily="18" charset="0"/>
                <a:hlinkClick r:id="rId6"/>
              </a:rPr>
              <a:t>Microsoft Organization in GitHub</a:t>
            </a:r>
            <a:r>
              <a:rPr lang="en-US" sz="1800">
                <a:solidFill>
                  <a:srgbClr val="000000"/>
                </a:solidFill>
                <a:effectLst/>
                <a:latin typeface="Calibri" panose="020F0502020204030204" pitchFamily="34" charset="0"/>
                <a:ea typeface="Times New Roman" panose="02020603050405020304" pitchFamily="18" charset="0"/>
              </a:rPr>
              <a:t> and </a:t>
            </a:r>
            <a:r>
              <a:rPr lang="en-US" sz="1800" u="sng">
                <a:solidFill>
                  <a:srgbClr val="0078D4"/>
                </a:solidFill>
                <a:effectLst/>
                <a:latin typeface="Calibri" panose="020F0502020204030204" pitchFamily="34" charset="0"/>
                <a:ea typeface="Times New Roman" panose="02020603050405020304" pitchFamily="18" charset="0"/>
                <a:hlinkClick r:id="rId7"/>
              </a:rPr>
              <a:t>@azure-ad-workbooks</a:t>
            </a:r>
            <a:r>
              <a:rPr lang="en-US" sz="1800">
                <a:solidFill>
                  <a:srgbClr val="000000"/>
                </a:solidFill>
                <a:effectLst/>
                <a:latin typeface="Calibri" panose="020F0502020204030204" pitchFamily="34" charset="0"/>
                <a:ea typeface="Times New Roman" panose="02020603050405020304" pitchFamily="18" charset="0"/>
              </a:rPr>
              <a:t> </a:t>
            </a:r>
            <a:r>
              <a:rPr lang="en-US" sz="1800">
                <a:effectLst/>
                <a:latin typeface="Calibri" panose="020F0502020204030204" pitchFamily="34" charset="0"/>
                <a:ea typeface="Times New Roman" panose="02020603050405020304" pitchFamily="18" charset="0"/>
              </a:rPr>
              <a:t>​– join this GitHub Repo and team to learn much more about Azure AD Workbooks as well as to contribute.</a:t>
            </a:r>
            <a:endParaRPr lang="en-US" sz="1800">
              <a:effectLst/>
              <a:latin typeface="Times New Roman" panose="02020603050405020304" pitchFamily="18" charset="0"/>
              <a:ea typeface="Times New Roman" panose="02020603050405020304" pitchFamily="18" charset="0"/>
            </a:endParaRPr>
          </a:p>
          <a:p>
            <a:pPr marL="342900" marR="0" lvl="0" indent="-342900" algn="just" fontAlgn="base">
              <a:spcBef>
                <a:spcPts val="0"/>
              </a:spcBef>
              <a:spcAft>
                <a:spcPts val="0"/>
              </a:spcAft>
              <a:buFont typeface="Symbol" panose="05050102010706020507" pitchFamily="18" charset="2"/>
              <a:buChar char=""/>
            </a:pPr>
            <a:r>
              <a:rPr lang="en-US" sz="1800" u="sng">
                <a:solidFill>
                  <a:srgbClr val="0078D4"/>
                </a:solidFill>
                <a:effectLst/>
                <a:latin typeface="Calibri" panose="020F0502020204030204" pitchFamily="34" charset="0"/>
                <a:ea typeface="Times New Roman" panose="02020603050405020304" pitchFamily="18" charset="0"/>
                <a:hlinkClick r:id="rId8"/>
              </a:rPr>
              <a:t>Kusto Query Language (KQL) from Scratch</a:t>
            </a:r>
            <a:r>
              <a:rPr lang="en-US" sz="1800">
                <a:effectLst/>
                <a:latin typeface="Calibri" panose="020F0502020204030204" pitchFamily="34" charset="0"/>
                <a:ea typeface="Times New Roman" panose="02020603050405020304" pitchFamily="18" charset="0"/>
              </a:rPr>
              <a:t>​ – great Pluralsight Tutorial for learning KQL</a:t>
            </a:r>
            <a:endParaRPr lang="en-US" sz="1800">
              <a:effectLst/>
              <a:latin typeface="Times New Roman" panose="02020603050405020304" pitchFamily="18" charset="0"/>
              <a:ea typeface="Times New Roman" panose="02020603050405020304" pitchFamily="18" charset="0"/>
            </a:endParaRPr>
          </a:p>
          <a:p>
            <a:pPr marL="342900" marR="0" lvl="0" indent="-342900" algn="just" fontAlgn="base">
              <a:spcBef>
                <a:spcPts val="0"/>
              </a:spcBef>
              <a:spcAft>
                <a:spcPts val="0"/>
              </a:spcAft>
              <a:buFont typeface="Symbol" panose="05050102010706020507" pitchFamily="18" charset="2"/>
              <a:buChar char=""/>
            </a:pPr>
            <a:r>
              <a:rPr lang="en-US" sz="1800" u="sng">
                <a:solidFill>
                  <a:srgbClr val="0078D4"/>
                </a:solidFill>
                <a:effectLst/>
                <a:latin typeface="Calibri" panose="020F0502020204030204" pitchFamily="34" charset="0"/>
                <a:ea typeface="Times New Roman" panose="02020603050405020304" pitchFamily="18" charset="0"/>
                <a:hlinkClick r:id="rId9"/>
              </a:rPr>
              <a:t>aka.ms/</a:t>
            </a:r>
            <a:r>
              <a:rPr lang="en-US" sz="1800" u="sng" err="1">
                <a:solidFill>
                  <a:srgbClr val="0078D4"/>
                </a:solidFill>
                <a:effectLst/>
                <a:latin typeface="Calibri" panose="020F0502020204030204" pitchFamily="34" charset="0"/>
                <a:ea typeface="Times New Roman" panose="02020603050405020304" pitchFamily="18" charset="0"/>
                <a:hlinkClick r:id="rId9"/>
              </a:rPr>
              <a:t>PreviewWorkbooks</a:t>
            </a:r>
            <a:r>
              <a:rPr lang="en-US" sz="1800">
                <a:solidFill>
                  <a:srgbClr val="323130"/>
                </a:solidFill>
                <a:effectLst/>
                <a:latin typeface="Calibri" panose="020F0502020204030204" pitchFamily="34" charset="0"/>
                <a:ea typeface="Times New Roman" panose="02020603050405020304" pitchFamily="18" charset="0"/>
              </a:rPr>
              <a:t> </a:t>
            </a:r>
            <a:r>
              <a:rPr lang="en-US" sz="1800">
                <a:effectLst/>
                <a:latin typeface="Calibri" panose="020F0502020204030204" pitchFamily="34" charset="0"/>
                <a:ea typeface="Times New Roman" panose="02020603050405020304" pitchFamily="18" charset="0"/>
              </a:rPr>
              <a:t>​– see Azure AD Workbooks in private preview!</a:t>
            </a:r>
            <a:endParaRPr lang="en-US" sz="1800">
              <a:effectLst/>
              <a:latin typeface="Times New Roman" panose="02020603050405020304" pitchFamily="18" charset="0"/>
              <a:ea typeface="Times New Roman" panose="02020603050405020304" pitchFamily="18" charset="0"/>
            </a:endParaRPr>
          </a:p>
          <a:p>
            <a:endParaRPr lang="en-US"/>
          </a:p>
        </p:txBody>
      </p:sp>
      <p:sp>
        <p:nvSpPr>
          <p:cNvPr id="5" name="TextBox 4">
            <a:extLst>
              <a:ext uri="{FF2B5EF4-FFF2-40B4-BE49-F238E27FC236}">
                <a16:creationId xmlns:a16="http://schemas.microsoft.com/office/drawing/2014/main" id="{667C4CDC-7A48-E395-D27E-5B387240AC20}"/>
              </a:ext>
            </a:extLst>
          </p:cNvPr>
          <p:cNvSpPr txBox="1"/>
          <p:nvPr/>
        </p:nvSpPr>
        <p:spPr>
          <a:xfrm>
            <a:off x="1698171" y="6317663"/>
            <a:ext cx="8011886" cy="338554"/>
          </a:xfrm>
          <a:prstGeom prst="rect">
            <a:avLst/>
          </a:prstGeom>
          <a:noFill/>
        </p:spPr>
        <p:txBody>
          <a:bodyPr wrap="square" rtlCol="0">
            <a:spAutoFit/>
          </a:bodyPr>
          <a:lstStyle/>
          <a:p>
            <a:pPr algn="ctr"/>
            <a:r>
              <a:rPr lang="en-US" sz="1600">
                <a:solidFill>
                  <a:schemeClr val="accent3"/>
                </a:solidFill>
              </a:rPr>
              <a:t>All resources shared in the presentation can be found at </a:t>
            </a:r>
            <a:r>
              <a:rPr lang="en-US" sz="1600">
                <a:hlinkClick r:id="rId2"/>
              </a:rPr>
              <a:t>aka.ms/KQLMVP</a:t>
            </a:r>
            <a:endParaRPr lang="en-US" sz="1600"/>
          </a:p>
        </p:txBody>
      </p:sp>
    </p:spTree>
    <p:extLst>
      <p:ext uri="{BB962C8B-B14F-4D97-AF65-F5344CB8AC3E}">
        <p14:creationId xmlns:p14="http://schemas.microsoft.com/office/powerpoint/2010/main" val="31361646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6C584-BA21-204E-9615-C792EECE6A25}"/>
              </a:ext>
            </a:extLst>
          </p:cNvPr>
          <p:cNvSpPr>
            <a:spLocks noGrp="1"/>
          </p:cNvSpPr>
          <p:nvPr>
            <p:ph type="title"/>
          </p:nvPr>
        </p:nvSpPr>
        <p:spPr>
          <a:xfrm>
            <a:off x="480392" y="2733261"/>
            <a:ext cx="10515600" cy="1014205"/>
          </a:xfrm>
        </p:spPr>
        <p:txBody>
          <a:bodyPr/>
          <a:lstStyle/>
          <a:p>
            <a:r>
              <a:rPr lang="en-US" b="0" i="0">
                <a:solidFill>
                  <a:srgbClr val="091F2C"/>
                </a:solidFill>
                <a:effectLst/>
                <a:latin typeface="Segoe UI Semibold" panose="020B0702040204020203" pitchFamily="34" charset="0"/>
              </a:rPr>
              <a:t>Questions and (hopefully) Answers</a:t>
            </a:r>
            <a:endParaRPr lang="en-US">
              <a:solidFill>
                <a:srgbClr val="091F2C"/>
              </a:solidFill>
            </a:endParaRPr>
          </a:p>
        </p:txBody>
      </p:sp>
    </p:spTree>
    <p:extLst>
      <p:ext uri="{BB962C8B-B14F-4D97-AF65-F5344CB8AC3E}">
        <p14:creationId xmlns:p14="http://schemas.microsoft.com/office/powerpoint/2010/main" val="30112142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16D60-85A0-B044-9FE8-CFB741B1D64A}"/>
              </a:ext>
            </a:extLst>
          </p:cNvPr>
          <p:cNvSpPr>
            <a:spLocks noGrp="1"/>
          </p:cNvSpPr>
          <p:nvPr>
            <p:ph type="title"/>
          </p:nvPr>
        </p:nvSpPr>
        <p:spPr/>
        <p:txBody>
          <a:bodyPr/>
          <a:lstStyle/>
          <a:p>
            <a:r>
              <a:rPr lang="en-US"/>
              <a:t>We value your feedback</a:t>
            </a:r>
          </a:p>
        </p:txBody>
      </p:sp>
      <p:sp>
        <p:nvSpPr>
          <p:cNvPr id="21" name="Title 1">
            <a:extLst>
              <a:ext uri="{FF2B5EF4-FFF2-40B4-BE49-F238E27FC236}">
                <a16:creationId xmlns:a16="http://schemas.microsoft.com/office/drawing/2014/main" id="{B358EFE1-0C99-4E0C-9BE0-51EBA96A1B1C}"/>
              </a:ext>
            </a:extLst>
          </p:cNvPr>
          <p:cNvSpPr txBox="1">
            <a:spLocks/>
          </p:cNvSpPr>
          <p:nvPr/>
        </p:nvSpPr>
        <p:spPr>
          <a:xfrm>
            <a:off x="457200" y="1706218"/>
            <a:ext cx="11277600" cy="3651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081F2C">
                    <a:alpha val="70000"/>
                  </a:srgbClr>
                </a:solidFill>
                <a:effectLst/>
                <a:uLnTx/>
                <a:uFillTx/>
                <a:latin typeface="Segoe UI" panose="020B0502040204020203" pitchFamily="34" charset="0"/>
                <a:ea typeface="+mj-ea"/>
                <a:cs typeface="Segoe UI" panose="020B0502040204020203" pitchFamily="34" charset="0"/>
              </a:rPr>
              <a:t>Please complete the short session survey</a:t>
            </a:r>
          </a:p>
        </p:txBody>
      </p:sp>
      <p:sp>
        <p:nvSpPr>
          <p:cNvPr id="24" name="Title 1">
            <a:extLst>
              <a:ext uri="{FF2B5EF4-FFF2-40B4-BE49-F238E27FC236}">
                <a16:creationId xmlns:a16="http://schemas.microsoft.com/office/drawing/2014/main" id="{A11D119B-9B11-4FD8-8CC0-F6D6FABD00A4}"/>
              </a:ext>
            </a:extLst>
          </p:cNvPr>
          <p:cNvSpPr txBox="1">
            <a:spLocks/>
          </p:cNvSpPr>
          <p:nvPr/>
        </p:nvSpPr>
        <p:spPr>
          <a:xfrm>
            <a:off x="457200" y="2314914"/>
            <a:ext cx="76708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081F2C"/>
                </a:solidFill>
                <a:effectLst/>
                <a:uLnTx/>
                <a:uFillTx/>
                <a:latin typeface="Segoe UI Semibold" panose="020B0502040204020203" pitchFamily="34" charset="0"/>
                <a:ea typeface="+mj-ea"/>
                <a:cs typeface="Segoe UI Semibold" panose="020B0502040204020203" pitchFamily="34" charset="0"/>
              </a:rPr>
              <a:t>Stay in touch:</a:t>
            </a:r>
          </a:p>
        </p:txBody>
      </p:sp>
      <p:sp>
        <p:nvSpPr>
          <p:cNvPr id="25" name="Content Placeholder 2">
            <a:extLst>
              <a:ext uri="{FF2B5EF4-FFF2-40B4-BE49-F238E27FC236}">
                <a16:creationId xmlns:a16="http://schemas.microsoft.com/office/drawing/2014/main" id="{F827EF94-A8FA-48AD-87F5-7776E4A0CD13}"/>
              </a:ext>
            </a:extLst>
          </p:cNvPr>
          <p:cNvSpPr>
            <a:spLocks noGrp="1"/>
          </p:cNvSpPr>
          <p:nvPr/>
        </p:nvSpPr>
        <p:spPr>
          <a:xfrm>
            <a:off x="457200" y="2891825"/>
            <a:ext cx="10063282" cy="16903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sz="1800"/>
              <a:t>Corissa Koopmans |        @Corissalea</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sz="1800"/>
              <a:t>Tosin Lufadeju |         @TosinLuf_PM</a:t>
            </a:r>
          </a:p>
        </p:txBody>
      </p:sp>
      <p:sp>
        <p:nvSpPr>
          <p:cNvPr id="27" name="Rectangle 26">
            <a:extLst>
              <a:ext uri="{FF2B5EF4-FFF2-40B4-BE49-F238E27FC236}">
                <a16:creationId xmlns:a16="http://schemas.microsoft.com/office/drawing/2014/main" id="{A2D42EC3-6629-4FFC-B04E-71E7458B7111}"/>
              </a:ext>
              <a:ext uri="{C183D7F6-B498-43B3-948B-1728B52AA6E4}">
                <adec:decorative xmlns:adec="http://schemas.microsoft.com/office/drawing/2017/decorative" val="1"/>
              </a:ext>
            </a:extLst>
          </p:cNvPr>
          <p:cNvSpPr/>
          <p:nvPr/>
        </p:nvSpPr>
        <p:spPr>
          <a:xfrm>
            <a:off x="503464" y="2923572"/>
            <a:ext cx="32657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B902"/>
              </a:solidFill>
              <a:effectLst/>
              <a:uLnTx/>
              <a:uFillTx/>
              <a:latin typeface="Segoe UI"/>
              <a:ea typeface="+mn-ea"/>
              <a:cs typeface="+mn-cs"/>
            </a:endParaRPr>
          </a:p>
        </p:txBody>
      </p:sp>
      <p:pic>
        <p:nvPicPr>
          <p:cNvPr id="1026" name="Picture 2" descr="See the source image">
            <a:extLst>
              <a:ext uri="{FF2B5EF4-FFF2-40B4-BE49-F238E27FC236}">
                <a16:creationId xmlns:a16="http://schemas.microsoft.com/office/drawing/2014/main" id="{6E26A1DF-A3B0-74F2-3DF3-2F0BAAB281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9923" y="3020959"/>
            <a:ext cx="416378" cy="37011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ee the source image">
            <a:extLst>
              <a:ext uri="{FF2B5EF4-FFF2-40B4-BE49-F238E27FC236}">
                <a16:creationId xmlns:a16="http://schemas.microsoft.com/office/drawing/2014/main" id="{98D4D6A2-0094-7446-2BD8-7C4CAFE858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545" y="3565101"/>
            <a:ext cx="416378" cy="3701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CC48B32-B754-A319-5D2B-AA545E762229}"/>
              </a:ext>
            </a:extLst>
          </p:cNvPr>
          <p:cNvSpPr txBox="1"/>
          <p:nvPr/>
        </p:nvSpPr>
        <p:spPr>
          <a:xfrm>
            <a:off x="830035" y="6306236"/>
            <a:ext cx="8411935" cy="369332"/>
          </a:xfrm>
          <a:prstGeom prst="rect">
            <a:avLst/>
          </a:prstGeom>
          <a:noFill/>
        </p:spPr>
        <p:txBody>
          <a:bodyPr wrap="square">
            <a:spAutoFit/>
          </a:bodyPr>
          <a:lstStyle/>
          <a:p>
            <a:pPr algn="ctr"/>
            <a:r>
              <a:rPr lang="en-US" sz="1800">
                <a:solidFill>
                  <a:schemeClr val="accent3"/>
                </a:solidFill>
              </a:rPr>
              <a:t>All resources shared in the presentation can be found at </a:t>
            </a:r>
            <a:r>
              <a:rPr lang="en-US" sz="1800">
                <a:hlinkClick r:id="rId3"/>
              </a:rPr>
              <a:t>aka.ms/KQLMVP</a:t>
            </a:r>
            <a:endParaRPr lang="en-US" sz="1800"/>
          </a:p>
        </p:txBody>
      </p:sp>
    </p:spTree>
    <p:extLst>
      <p:ext uri="{BB962C8B-B14F-4D97-AF65-F5344CB8AC3E}">
        <p14:creationId xmlns:p14="http://schemas.microsoft.com/office/powerpoint/2010/main" val="16801031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13A64-3D23-460B-8201-D4660782E917}"/>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10548179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D1EE5-C983-B86E-B97F-E1186225ACEB}"/>
              </a:ext>
            </a:extLst>
          </p:cNvPr>
          <p:cNvSpPr>
            <a:spLocks noGrp="1"/>
          </p:cNvSpPr>
          <p:nvPr>
            <p:ph type="title"/>
          </p:nvPr>
        </p:nvSpPr>
        <p:spPr/>
        <p:txBody>
          <a:bodyPr/>
          <a:lstStyle/>
          <a:p>
            <a:r>
              <a:rPr lang="en-US"/>
              <a:t>Appendix</a:t>
            </a:r>
          </a:p>
        </p:txBody>
      </p:sp>
      <p:sp>
        <p:nvSpPr>
          <p:cNvPr id="3" name="Text Placeholder 2">
            <a:extLst>
              <a:ext uri="{FF2B5EF4-FFF2-40B4-BE49-F238E27FC236}">
                <a16:creationId xmlns:a16="http://schemas.microsoft.com/office/drawing/2014/main" id="{552BF836-523F-FAA1-7BA8-D12B1385263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14812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6C584-BA21-204E-9615-C792EECE6A25}"/>
              </a:ext>
            </a:extLst>
          </p:cNvPr>
          <p:cNvSpPr>
            <a:spLocks noGrp="1"/>
          </p:cNvSpPr>
          <p:nvPr>
            <p:ph type="title"/>
          </p:nvPr>
        </p:nvSpPr>
        <p:spPr>
          <a:xfrm>
            <a:off x="480392" y="2733261"/>
            <a:ext cx="10515600" cy="1014205"/>
          </a:xfrm>
        </p:spPr>
        <p:txBody>
          <a:bodyPr>
            <a:normAutofit/>
          </a:bodyPr>
          <a:lstStyle/>
          <a:p>
            <a:r>
              <a:rPr lang="en-US" sz="3600" b="0" i="0" u="none" strike="noStrike">
                <a:solidFill>
                  <a:srgbClr val="000000"/>
                </a:solidFill>
                <a:effectLst/>
                <a:latin typeface="Segoe UI Semibold" panose="020B0702040204020203" pitchFamily="34" charset="0"/>
              </a:rPr>
              <a:t>Azure AD Workbooks</a:t>
            </a:r>
            <a:br>
              <a:rPr lang="en-US" b="0" i="0" u="none" strike="noStrike">
                <a:solidFill>
                  <a:srgbClr val="000000"/>
                </a:solidFill>
                <a:effectLst/>
                <a:latin typeface="Segoe UI Semibold" panose="020B0702040204020203" pitchFamily="34" charset="0"/>
              </a:rPr>
            </a:br>
            <a:r>
              <a:rPr lang="en-US" b="0" i="0" u="none" strike="noStrike">
                <a:solidFill>
                  <a:srgbClr val="000000"/>
                </a:solidFill>
                <a:effectLst/>
                <a:latin typeface="Segoe UI Semibold" panose="020B0702040204020203" pitchFamily="34" charset="0"/>
              </a:rPr>
              <a:t>Lessons learned and how you can contribute</a:t>
            </a:r>
            <a:endParaRPr lang="en-US"/>
          </a:p>
        </p:txBody>
      </p:sp>
    </p:spTree>
    <p:extLst>
      <p:ext uri="{BB962C8B-B14F-4D97-AF65-F5344CB8AC3E}">
        <p14:creationId xmlns:p14="http://schemas.microsoft.com/office/powerpoint/2010/main" val="7149958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804D0-21F1-6275-B891-AC3EA15BF07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A59A832-E01B-28D9-9E53-7A362828E75B}"/>
              </a:ext>
            </a:extLst>
          </p:cNvPr>
          <p:cNvPicPr>
            <a:picLocks noGrp="1" noChangeAspect="1"/>
          </p:cNvPicPr>
          <p:nvPr>
            <p:ph sz="quarter" idx="11"/>
          </p:nvPr>
        </p:nvPicPr>
        <p:blipFill>
          <a:blip r:embed="rId2"/>
          <a:stretch>
            <a:fillRect/>
          </a:stretch>
        </p:blipFill>
        <p:spPr>
          <a:xfrm>
            <a:off x="3120132" y="1850521"/>
            <a:ext cx="5951736" cy="4290432"/>
          </a:xfrm>
        </p:spPr>
      </p:pic>
    </p:spTree>
    <p:extLst>
      <p:ext uri="{BB962C8B-B14F-4D97-AF65-F5344CB8AC3E}">
        <p14:creationId xmlns:p14="http://schemas.microsoft.com/office/powerpoint/2010/main" val="546147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8993C8A-194B-45FE-AF26-F9E6D3733A9D}"/>
              </a:ext>
            </a:extLst>
          </p:cNvPr>
          <p:cNvSpPr txBox="1">
            <a:spLocks/>
          </p:cNvSpPr>
          <p:nvPr/>
        </p:nvSpPr>
        <p:spPr>
          <a:xfrm>
            <a:off x="457200" y="2312160"/>
            <a:ext cx="4644888"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081F2C"/>
                </a:solidFill>
                <a:effectLst/>
                <a:uLnTx/>
                <a:uFillTx/>
                <a:latin typeface="Segoe UI Semibold" panose="020B0502040204020203" pitchFamily="34" charset="0"/>
                <a:ea typeface="+mj-ea"/>
                <a:cs typeface="Segoe UI Semibold" panose="020B0502040204020203" pitchFamily="34" charset="0"/>
              </a:rPr>
              <a:t>Session learning Objective</a:t>
            </a:r>
          </a:p>
        </p:txBody>
      </p:sp>
      <p:sp>
        <p:nvSpPr>
          <p:cNvPr id="5" name="Content Placeholder 2">
            <a:extLst>
              <a:ext uri="{FF2B5EF4-FFF2-40B4-BE49-F238E27FC236}">
                <a16:creationId xmlns:a16="http://schemas.microsoft.com/office/drawing/2014/main" id="{02D7E16B-D2EA-478E-895C-F02AEFCEAA4C}"/>
              </a:ext>
            </a:extLst>
          </p:cNvPr>
          <p:cNvSpPr>
            <a:spLocks noGrp="1"/>
          </p:cNvSpPr>
          <p:nvPr/>
        </p:nvSpPr>
        <p:spPr>
          <a:xfrm>
            <a:off x="465018" y="3120543"/>
            <a:ext cx="3598981" cy="2290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endParaRPr>
          </a:p>
        </p:txBody>
      </p:sp>
      <p:sp>
        <p:nvSpPr>
          <p:cNvPr id="7" name="Content Placeholder 2">
            <a:extLst>
              <a:ext uri="{FF2B5EF4-FFF2-40B4-BE49-F238E27FC236}">
                <a16:creationId xmlns:a16="http://schemas.microsoft.com/office/drawing/2014/main" id="{05D75750-33A9-4E99-9F1C-5700BF4D40C5}"/>
              </a:ext>
            </a:extLst>
          </p:cNvPr>
          <p:cNvSpPr>
            <a:spLocks noGrp="1"/>
          </p:cNvSpPr>
          <p:nvPr/>
        </p:nvSpPr>
        <p:spPr>
          <a:xfrm>
            <a:off x="4479822" y="3120542"/>
            <a:ext cx="6924778" cy="2290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endParaRPr>
          </a:p>
        </p:txBody>
      </p:sp>
      <p:sp>
        <p:nvSpPr>
          <p:cNvPr id="14" name="TextBox 13">
            <a:extLst>
              <a:ext uri="{FF2B5EF4-FFF2-40B4-BE49-F238E27FC236}">
                <a16:creationId xmlns:a16="http://schemas.microsoft.com/office/drawing/2014/main" id="{80B54705-D170-0A10-82BA-B942B2E2D6BC}"/>
              </a:ext>
            </a:extLst>
          </p:cNvPr>
          <p:cNvSpPr txBox="1"/>
          <p:nvPr/>
        </p:nvSpPr>
        <p:spPr>
          <a:xfrm>
            <a:off x="4909922" y="2418061"/>
            <a:ext cx="6930188" cy="646331"/>
          </a:xfrm>
          <a:prstGeom prst="rect">
            <a:avLst/>
          </a:prstGeom>
          <a:noFill/>
        </p:spPr>
        <p:txBody>
          <a:bodyPr wrap="square">
            <a:spAutoFit/>
          </a:bodyPr>
          <a:lstStyle/>
          <a:p>
            <a:r>
              <a:rPr lang="en-US" sz="1800">
                <a:solidFill>
                  <a:srgbClr val="000000"/>
                </a:solidFill>
                <a:effectLst/>
                <a:latin typeface="Arial" panose="020B0604020202020204" pitchFamily="34" charset="0"/>
              </a:rPr>
              <a:t>The objective of this session is to share what we have done, what's new and what we need from you, the MVP Community!</a:t>
            </a:r>
            <a:endParaRPr lang="en-US"/>
          </a:p>
        </p:txBody>
      </p:sp>
    </p:spTree>
    <p:extLst>
      <p:ext uri="{BB962C8B-B14F-4D97-AF65-F5344CB8AC3E}">
        <p14:creationId xmlns:p14="http://schemas.microsoft.com/office/powerpoint/2010/main" val="3139113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8993C8A-194B-45FE-AF26-F9E6D3733A9D}"/>
              </a:ext>
            </a:extLst>
          </p:cNvPr>
          <p:cNvSpPr txBox="1">
            <a:spLocks/>
          </p:cNvSpPr>
          <p:nvPr/>
        </p:nvSpPr>
        <p:spPr>
          <a:xfrm>
            <a:off x="457200" y="2312160"/>
            <a:ext cx="4644888"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081F2C"/>
                </a:solidFill>
                <a:effectLst/>
                <a:uLnTx/>
                <a:uFillTx/>
                <a:latin typeface="Segoe UI Semibold" panose="020B0502040204020203" pitchFamily="34" charset="0"/>
                <a:ea typeface="+mj-ea"/>
                <a:cs typeface="Segoe UI Semibold" panose="020B0502040204020203" pitchFamily="34" charset="0"/>
              </a:rPr>
              <a:t>Agenda</a:t>
            </a:r>
          </a:p>
        </p:txBody>
      </p:sp>
      <p:sp>
        <p:nvSpPr>
          <p:cNvPr id="5" name="Content Placeholder 2">
            <a:extLst>
              <a:ext uri="{FF2B5EF4-FFF2-40B4-BE49-F238E27FC236}">
                <a16:creationId xmlns:a16="http://schemas.microsoft.com/office/drawing/2014/main" id="{02D7E16B-D2EA-478E-895C-F02AEFCEAA4C}"/>
              </a:ext>
            </a:extLst>
          </p:cNvPr>
          <p:cNvSpPr>
            <a:spLocks noGrp="1"/>
          </p:cNvSpPr>
          <p:nvPr/>
        </p:nvSpPr>
        <p:spPr>
          <a:xfrm>
            <a:off x="465018" y="3120543"/>
            <a:ext cx="3598981" cy="2290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endParaRPr>
          </a:p>
        </p:txBody>
      </p:sp>
      <p:sp>
        <p:nvSpPr>
          <p:cNvPr id="7" name="Content Placeholder 2">
            <a:extLst>
              <a:ext uri="{FF2B5EF4-FFF2-40B4-BE49-F238E27FC236}">
                <a16:creationId xmlns:a16="http://schemas.microsoft.com/office/drawing/2014/main" id="{05D75750-33A9-4E99-9F1C-5700BF4D40C5}"/>
              </a:ext>
            </a:extLst>
          </p:cNvPr>
          <p:cNvSpPr>
            <a:spLocks noGrp="1"/>
          </p:cNvSpPr>
          <p:nvPr/>
        </p:nvSpPr>
        <p:spPr>
          <a:xfrm>
            <a:off x="4479822" y="3120542"/>
            <a:ext cx="6924778" cy="2290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a:ln>
                <a:noFill/>
              </a:ln>
              <a:solidFill>
                <a:srgbClr val="081F2C"/>
              </a:solidFill>
              <a:effectLst/>
              <a:uLnTx/>
              <a:uFillTx/>
              <a:latin typeface="Segoe UI" panose="020B0502040204020203" pitchFamily="34" charset="0"/>
              <a:ea typeface="+mn-ea"/>
              <a:cs typeface="Segoe UI" panose="020B0502040204020203" pitchFamily="34" charset="0"/>
            </a:endParaRPr>
          </a:p>
        </p:txBody>
      </p:sp>
      <p:sp>
        <p:nvSpPr>
          <p:cNvPr id="12" name="TextBox 11">
            <a:extLst>
              <a:ext uri="{FF2B5EF4-FFF2-40B4-BE49-F238E27FC236}">
                <a16:creationId xmlns:a16="http://schemas.microsoft.com/office/drawing/2014/main" id="{C3372353-27A2-612F-678A-BD17A412E6C5}"/>
              </a:ext>
            </a:extLst>
          </p:cNvPr>
          <p:cNvSpPr txBox="1"/>
          <p:nvPr/>
        </p:nvSpPr>
        <p:spPr>
          <a:xfrm>
            <a:off x="4662909" y="2433825"/>
            <a:ext cx="6930188" cy="2118209"/>
          </a:xfrm>
          <a:prstGeom prst="rect">
            <a:avLst/>
          </a:prstGeom>
          <a:noFill/>
        </p:spPr>
        <p:txBody>
          <a:bodyPr wrap="square">
            <a:spAutoFit/>
          </a:bodyPr>
          <a:lstStyle/>
          <a:p>
            <a:pPr marL="285750" indent="-285750" algn="l" rtl="0" fontAlgn="base">
              <a:lnSpc>
                <a:spcPct val="150000"/>
              </a:lnSpc>
              <a:buFont typeface="Arial" panose="020B0604020202020204" pitchFamily="34" charset="0"/>
              <a:buChar char="•"/>
            </a:pPr>
            <a:r>
              <a:rPr lang="en-US" b="0" i="0" u="none" strike="noStrike">
                <a:solidFill>
                  <a:srgbClr val="000000"/>
                </a:solidFill>
                <a:effectLst/>
              </a:rPr>
              <a:t>Introduction</a:t>
            </a:r>
            <a:r>
              <a:rPr lang="en-US" b="0" i="0">
                <a:solidFill>
                  <a:srgbClr val="000000"/>
                </a:solidFill>
                <a:effectLst/>
              </a:rPr>
              <a:t>​</a:t>
            </a:r>
          </a:p>
          <a:p>
            <a:pPr marL="285750" indent="-285750" algn="l" rtl="0" fontAlgn="base">
              <a:lnSpc>
                <a:spcPct val="150000"/>
              </a:lnSpc>
              <a:buFont typeface="Arial" panose="020B0604020202020204" pitchFamily="34" charset="0"/>
              <a:buChar char="•"/>
            </a:pPr>
            <a:r>
              <a:rPr lang="en-US">
                <a:solidFill>
                  <a:srgbClr val="000000"/>
                </a:solidFill>
              </a:rPr>
              <a:t>Azure AD Workbooks overview</a:t>
            </a:r>
            <a:endParaRPr lang="en-US" b="0" i="0">
              <a:solidFill>
                <a:srgbClr val="000000"/>
              </a:solidFill>
              <a:effectLst/>
            </a:endParaRPr>
          </a:p>
          <a:p>
            <a:pPr marL="285750" indent="-285750" algn="l" rtl="0" fontAlgn="base">
              <a:lnSpc>
                <a:spcPct val="150000"/>
              </a:lnSpc>
              <a:buFont typeface="Arial" panose="020B0604020202020204" pitchFamily="34" charset="0"/>
              <a:buChar char="•"/>
            </a:pPr>
            <a:r>
              <a:rPr lang="en-US" b="0" i="0" u="none" strike="noStrike">
                <a:solidFill>
                  <a:srgbClr val="000000"/>
                </a:solidFill>
                <a:effectLst/>
              </a:rPr>
              <a:t>Business use cases and new workbooks</a:t>
            </a:r>
            <a:endParaRPr lang="en-US" b="0" i="0">
              <a:solidFill>
                <a:srgbClr val="000000"/>
              </a:solidFill>
              <a:effectLst/>
            </a:endParaRPr>
          </a:p>
          <a:p>
            <a:pPr marL="285750" indent="-285750" algn="l" rtl="0" fontAlgn="base">
              <a:lnSpc>
                <a:spcPct val="150000"/>
              </a:lnSpc>
              <a:buFont typeface="Arial" panose="020B0604020202020204" pitchFamily="34" charset="0"/>
              <a:buChar char="•"/>
            </a:pPr>
            <a:r>
              <a:rPr lang="en-US" b="0" i="0">
                <a:solidFill>
                  <a:srgbClr val="000000"/>
                </a:solidFill>
                <a:effectLst/>
              </a:rPr>
              <a:t>Lessons learned in Log Analytics and KQL</a:t>
            </a:r>
          </a:p>
          <a:p>
            <a:pPr marL="285750" indent="-285750" algn="l" rtl="0" fontAlgn="base">
              <a:lnSpc>
                <a:spcPct val="150000"/>
              </a:lnSpc>
              <a:buFont typeface="Arial" panose="020B0604020202020204" pitchFamily="34" charset="0"/>
              <a:buChar char="•"/>
            </a:pPr>
            <a:r>
              <a:rPr lang="en-US" b="0" i="0" u="none" strike="noStrike">
                <a:solidFill>
                  <a:srgbClr val="000000"/>
                </a:solidFill>
                <a:effectLst/>
              </a:rPr>
              <a:t>Our ask to the MVP Community</a:t>
            </a:r>
            <a:endParaRPr lang="en-US" b="0" i="0">
              <a:solidFill>
                <a:srgbClr val="000000"/>
              </a:solidFill>
              <a:effectLst/>
            </a:endParaRPr>
          </a:p>
        </p:txBody>
      </p:sp>
    </p:spTree>
    <p:extLst>
      <p:ext uri="{BB962C8B-B14F-4D97-AF65-F5344CB8AC3E}">
        <p14:creationId xmlns:p14="http://schemas.microsoft.com/office/powerpoint/2010/main" val="2413797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8C81-35EA-6B7E-4C66-77276BA120ED}"/>
              </a:ext>
            </a:extLst>
          </p:cNvPr>
          <p:cNvSpPr>
            <a:spLocks noGrp="1"/>
          </p:cNvSpPr>
          <p:nvPr>
            <p:ph type="title"/>
          </p:nvPr>
        </p:nvSpPr>
        <p:spPr/>
        <p:txBody>
          <a:bodyPr>
            <a:normAutofit/>
          </a:bodyPr>
          <a:lstStyle/>
          <a:p>
            <a:r>
              <a:rPr lang="en-US"/>
              <a:t>Previous MVP Summit Presentations (</a:t>
            </a:r>
            <a:r>
              <a:rPr lang="en-US">
                <a:hlinkClick r:id="rId2"/>
              </a:rPr>
              <a:t>aka.ms/KQLMVP</a:t>
            </a:r>
            <a:r>
              <a:rPr lang="en-US"/>
              <a:t>)</a:t>
            </a:r>
          </a:p>
        </p:txBody>
      </p:sp>
      <p:sp>
        <p:nvSpPr>
          <p:cNvPr id="3" name="Content Placeholder 2">
            <a:extLst>
              <a:ext uri="{FF2B5EF4-FFF2-40B4-BE49-F238E27FC236}">
                <a16:creationId xmlns:a16="http://schemas.microsoft.com/office/drawing/2014/main" id="{7CA77106-8978-541C-9F8B-5FB99DE0B828}"/>
              </a:ext>
            </a:extLst>
          </p:cNvPr>
          <p:cNvSpPr>
            <a:spLocks noGrp="1"/>
          </p:cNvSpPr>
          <p:nvPr>
            <p:ph sz="quarter" idx="11"/>
          </p:nvPr>
        </p:nvSpPr>
        <p:spPr/>
        <p:txBody>
          <a:bodyPr/>
          <a:lstStyle/>
          <a:p>
            <a:r>
              <a:rPr lang="en-US" sz="2000"/>
              <a:t>2020: EM-053 Log Analytics Wizardry (Beginner)</a:t>
            </a:r>
          </a:p>
          <a:p>
            <a:r>
              <a:rPr lang="en-US" sz="2000"/>
              <a:t>2021: EM-003/004 KQL: From Hero to Superhero (Intermediate)</a:t>
            </a:r>
          </a:p>
          <a:p>
            <a:r>
              <a:rPr lang="en-US" sz="2000"/>
              <a:t>2022: EM-014 Lesson learned from new Azure AD Workbooks and how you can contribute to them (Intermediate/Advanced)</a:t>
            </a:r>
          </a:p>
          <a:p>
            <a:pPr marL="0" indent="0">
              <a:buNone/>
            </a:pPr>
            <a:endParaRPr lang="en-US"/>
          </a:p>
          <a:p>
            <a:endParaRPr lang="en-US"/>
          </a:p>
        </p:txBody>
      </p:sp>
      <p:sp>
        <p:nvSpPr>
          <p:cNvPr id="4" name="TextBox 3">
            <a:extLst>
              <a:ext uri="{FF2B5EF4-FFF2-40B4-BE49-F238E27FC236}">
                <a16:creationId xmlns:a16="http://schemas.microsoft.com/office/drawing/2014/main" id="{AC01E8B8-C5F2-138F-2687-FB38E9950A86}"/>
              </a:ext>
            </a:extLst>
          </p:cNvPr>
          <p:cNvSpPr txBox="1"/>
          <p:nvPr/>
        </p:nvSpPr>
        <p:spPr>
          <a:xfrm>
            <a:off x="1698171" y="6317663"/>
            <a:ext cx="8011886" cy="338554"/>
          </a:xfrm>
          <a:prstGeom prst="rect">
            <a:avLst/>
          </a:prstGeom>
          <a:noFill/>
        </p:spPr>
        <p:txBody>
          <a:bodyPr wrap="square" rtlCol="0">
            <a:spAutoFit/>
          </a:bodyPr>
          <a:lstStyle/>
          <a:p>
            <a:pPr algn="ctr"/>
            <a:r>
              <a:rPr lang="en-US" sz="1600">
                <a:solidFill>
                  <a:schemeClr val="accent3"/>
                </a:solidFill>
              </a:rPr>
              <a:t>All resources shared in the presentation can be found at </a:t>
            </a:r>
            <a:r>
              <a:rPr lang="en-US" sz="1600">
                <a:hlinkClick r:id="rId2"/>
              </a:rPr>
              <a:t>aka.ms/KQLMVP</a:t>
            </a:r>
            <a:endParaRPr lang="en-US" sz="1600"/>
          </a:p>
        </p:txBody>
      </p:sp>
    </p:spTree>
    <p:extLst>
      <p:ext uri="{BB962C8B-B14F-4D97-AF65-F5344CB8AC3E}">
        <p14:creationId xmlns:p14="http://schemas.microsoft.com/office/powerpoint/2010/main" val="274947075"/>
      </p:ext>
    </p:extLst>
  </p:cSld>
  <p:clrMapOvr>
    <a:masterClrMapping/>
  </p:clrMapOvr>
</p:sld>
</file>

<file path=ppt/theme/theme1.xml><?xml version="1.0" encoding="utf-8"?>
<a:theme xmlns:a="http://schemas.openxmlformats.org/drawingml/2006/main" name="1_Office Theme">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14F41F88F405546A6F49EB145DD2E30" ma:contentTypeVersion="18" ma:contentTypeDescription="Create a new document." ma:contentTypeScope="" ma:versionID="43a047cc9e74d16351cfd6ffe701482e">
  <xsd:schema xmlns:xsd="http://www.w3.org/2001/XMLSchema" xmlns:xs="http://www.w3.org/2001/XMLSchema" xmlns:p="http://schemas.microsoft.com/office/2006/metadata/properties" xmlns:ns1="http://schemas.microsoft.com/sharepoint/v3" xmlns:ns2="c1414a18-de03-4c76-82ca-c5beefe1c767" xmlns:ns3="15e2b59e-971f-41b8-bcf1-75f6af89ff9b" targetNamespace="http://schemas.microsoft.com/office/2006/metadata/properties" ma:root="true" ma:fieldsID="938ff9d7a72839671d496b17503ab5fb" ns1:_="" ns2:_="" ns3:_="">
    <xsd:import namespace="http://schemas.microsoft.com/sharepoint/v3"/>
    <xsd:import namespace="c1414a18-de03-4c76-82ca-c5beefe1c767"/>
    <xsd:import namespace="15e2b59e-971f-41b8-bcf1-75f6af89ff9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AutoTags" minOccurs="0"/>
                <xsd:element ref="ns2:MediaServiceOCR" minOccurs="0"/>
                <xsd:element ref="ns2:MediaServiceDateTaken" minOccurs="0"/>
                <xsd:element ref="ns2:MediaServiceEventHashCode" minOccurs="0"/>
                <xsd:element ref="ns2:MediaServiceGenerationTime" minOccurs="0"/>
                <xsd:element ref="ns2:MediaServiceAutoKeyPoints" minOccurs="0"/>
                <xsd:element ref="ns2:MediaServiceKeyPoints" minOccurs="0"/>
                <xsd:element ref="ns2:MediaServiceTranscript"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1414a18-de03-4c76-82ca-c5beefe1c767"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4" nillable="true" ma:displayName="MediaServiceAutoTags" ma:description="" ma:internalName="MediaServiceAutoTags" ma:readOnly="true">
      <xsd:simpleType>
        <xsd:restriction base="dms:Text"/>
      </xsd:simpleType>
    </xsd:element>
    <xsd:element name="MediaServiceOCR" ma:index="15" nillable="true" ma:displayName="MediaServiceOCR" ma:description="" ma:internalName="MediaServiceOCR" ma:readOnly="true">
      <xsd:simpleType>
        <xsd:restriction base="dms:Note">
          <xsd:maxLength value="255"/>
        </xsd:restriction>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false">
      <xsd:simpleType>
        <xsd:restriction base="dms:Note">
          <xsd:maxLength value="255"/>
        </xsd:restriction>
      </xsd:simpleType>
    </xsd:element>
    <xsd:element name="MediaServiceTranscript" ma:index="21" nillable="true" ma:displayName="MediaServiceTranscript" ma:hidden="true" ma:internalName="MediaServiceTranscript" ma:readOnly="false">
      <xsd:simpleType>
        <xsd:restriction base="dms:Note"/>
      </xsd:simpleType>
    </xsd:element>
    <xsd:element name="MediaLengthInSeconds" ma:index="24"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5e2b59e-971f-41b8-bcf1-75f6af89ff9b"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c1414a18-de03-4c76-82ca-c5beefe1c767" xsi:nil="true"/>
    <MediaServiceTranscript xmlns="c1414a18-de03-4c76-82ca-c5beefe1c767" xsi:nil="true"/>
    <SharedWithUsers xmlns="15e2b59e-971f-41b8-bcf1-75f6af89ff9b">
      <UserInfo>
        <DisplayName/>
        <AccountId xsi:nil="true"/>
        <AccountType/>
      </UserInfo>
    </SharedWithUsers>
    <MediaLengthInSeconds xmlns="c1414a18-de03-4c76-82ca-c5beefe1c767" xsi:nil="true"/>
  </documentManagement>
</p:properties>
</file>

<file path=customXml/itemProps1.xml><?xml version="1.0" encoding="utf-8"?>
<ds:datastoreItem xmlns:ds="http://schemas.openxmlformats.org/officeDocument/2006/customXml" ds:itemID="{F334AD6D-61EF-4BEE-867F-D0268A5CC084}">
  <ds:schemaRefs>
    <ds:schemaRef ds:uri="http://schemas.microsoft.com/sharepoint/v3/contenttype/forms"/>
  </ds:schemaRefs>
</ds:datastoreItem>
</file>

<file path=customXml/itemProps2.xml><?xml version="1.0" encoding="utf-8"?>
<ds:datastoreItem xmlns:ds="http://schemas.openxmlformats.org/officeDocument/2006/customXml" ds:itemID="{E1688487-97CA-442F-A5CB-F0CB9A7F1E6F}">
  <ds:schemaRefs>
    <ds:schemaRef ds:uri="15e2b59e-971f-41b8-bcf1-75f6af89ff9b"/>
    <ds:schemaRef ds:uri="c1414a18-de03-4c76-82ca-c5beefe1c76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B20F24B-E31B-4D23-8F62-8F8002CD8FE8}">
  <ds:schemaRefs>
    <ds:schemaRef ds:uri="15e2b59e-971f-41b8-bcf1-75f6af89ff9b"/>
    <ds:schemaRef ds:uri="c1414a18-de03-4c76-82ca-c5beefe1c76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5319</Words>
  <Application>Microsoft Office PowerPoint</Application>
  <PresentationFormat>Widescreen</PresentationFormat>
  <Paragraphs>473</Paragraphs>
  <Slides>60</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60</vt:i4>
      </vt:variant>
    </vt:vector>
  </HeadingPairs>
  <TitlesOfParts>
    <vt:vector size="70" baseType="lpstr">
      <vt:lpstr>Arial</vt:lpstr>
      <vt:lpstr>Calibri</vt:lpstr>
      <vt:lpstr>Consolas</vt:lpstr>
      <vt:lpstr>Segoe UI</vt:lpstr>
      <vt:lpstr>Segoe UI Light</vt:lpstr>
      <vt:lpstr>Segoe UI Semibold</vt:lpstr>
      <vt:lpstr>SFMono-Regular</vt:lpstr>
      <vt:lpstr>Symbol</vt:lpstr>
      <vt:lpstr>Times New Roman</vt:lpstr>
      <vt:lpstr>1_Office Theme</vt:lpstr>
      <vt:lpstr>MVP Global Summit</vt:lpstr>
      <vt:lpstr>Microsoft Confidential</vt:lpstr>
      <vt:lpstr>Inclusive Session Guidelines</vt:lpstr>
      <vt:lpstr>Speaker Bio</vt:lpstr>
      <vt:lpstr>Speaker Bio</vt:lpstr>
      <vt:lpstr>Azure AD Workbooks Lessons learned and how you can contribute</vt:lpstr>
      <vt:lpstr>PowerPoint Presentation</vt:lpstr>
      <vt:lpstr>PowerPoint Presentation</vt:lpstr>
      <vt:lpstr>Previous MVP Summit Presentations (aka.ms/KQLMVP)</vt:lpstr>
      <vt:lpstr>Access Management goes beyond Identity </vt:lpstr>
      <vt:lpstr>Azure AD Workbooks overview</vt:lpstr>
      <vt:lpstr>PowerPoint Presentation</vt:lpstr>
      <vt:lpstr>Business Use Cases</vt:lpstr>
      <vt:lpstr>A look at new Azure AD Workbooks  </vt:lpstr>
      <vt:lpstr>Tip ands Tricks</vt:lpstr>
      <vt:lpstr>Tip ands Tricks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Lessons learned​ in Log Analytics and KQL</vt:lpstr>
      <vt:lpstr>Percentages</vt:lpstr>
      <vt:lpstr>Laying out your workbook</vt:lpstr>
      <vt:lpstr>PowerPoint Presentation</vt:lpstr>
      <vt:lpstr>PowerPoint Presentation</vt:lpstr>
      <vt:lpstr>PowerPoint Presentation</vt:lpstr>
      <vt:lpstr>Converting count to percentages</vt:lpstr>
      <vt:lpstr>Interactive Graphs</vt:lpstr>
      <vt:lpstr>Interactive Graphs</vt:lpstr>
      <vt:lpstr>Interactive graphs</vt:lpstr>
      <vt:lpstr>PowerPoint Presentation</vt:lpstr>
      <vt:lpstr>PowerPoint Presentation</vt:lpstr>
      <vt:lpstr>Interactive Graphs</vt:lpstr>
      <vt:lpstr>Interactive Graphs</vt:lpstr>
      <vt:lpstr>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Recommendations</vt:lpstr>
      <vt:lpstr>Recommendations</vt:lpstr>
      <vt:lpstr>Recommendations: Mobile Authentications</vt:lpstr>
      <vt:lpstr>Recommendations: Mobile Authentications</vt:lpstr>
      <vt:lpstr>Our ask to the MVP Community…</vt:lpstr>
      <vt:lpstr>We want you to contribute!</vt:lpstr>
      <vt:lpstr>Resources (aka.ms/KQLMVP)</vt:lpstr>
      <vt:lpstr>Questions and (hopefully) Answers</vt:lpstr>
      <vt:lpstr>We value your feedback</vt:lpstr>
      <vt:lpstr>Thank You!</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MVP Global Summit</dc:title>
  <dc:creator>Claire Smyth (SHE/HER)</dc:creator>
  <cp:lastModifiedBy>Corissa Koopmans</cp:lastModifiedBy>
  <cp:revision>1</cp:revision>
  <dcterms:created xsi:type="dcterms:W3CDTF">2022-02-23T01:34:29Z</dcterms:created>
  <dcterms:modified xsi:type="dcterms:W3CDTF">2022-03-30T01:06:50Z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0x010100814F41F88F405546A6F49EB145DD2E30</vt:lpwstr>
  </property>
  <property fmtid="{D5CDD505-2E9C-101B-9397-08002B2CF9AE}" pid="3" name="MediaServiceImageTags">
    <vt:lpwstr/>
  </property>
  <property fmtid="{D5CDD505-2E9C-101B-9397-08002B2CF9AE}" pid="4" name="Order">
    <vt:r8>1132700</vt:r8>
  </property>
  <property fmtid="{D5CDD505-2E9C-101B-9397-08002B2CF9AE}" pid="5" name="xd_Signature">
    <vt:bool>false</vt:bool>
  </property>
  <property fmtid="{D5CDD505-2E9C-101B-9397-08002B2CF9AE}" pid="6" name="xd_ProgID">
    <vt:lpwstr/>
  </property>
  <property fmtid="{D5CDD505-2E9C-101B-9397-08002B2CF9AE}" pid="7" name="TriggerFlowInfo">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MSIP_Label_f42aa342-8706-4288-bd11-ebb85995028c_Enabled">
    <vt:lpwstr>true</vt:lpwstr>
  </property>
  <property fmtid="{D5CDD505-2E9C-101B-9397-08002B2CF9AE}" pid="12" name="MSIP_Label_f42aa342-8706-4288-bd11-ebb85995028c_SetDate">
    <vt:lpwstr>2022-03-11T23:31:59Z</vt:lpwstr>
  </property>
  <property fmtid="{D5CDD505-2E9C-101B-9397-08002B2CF9AE}" pid="13" name="MSIP_Label_f42aa342-8706-4288-bd11-ebb85995028c_Method">
    <vt:lpwstr>Standard</vt:lpwstr>
  </property>
  <property fmtid="{D5CDD505-2E9C-101B-9397-08002B2CF9AE}" pid="14" name="MSIP_Label_f42aa342-8706-4288-bd11-ebb85995028c_Name">
    <vt:lpwstr>Internal</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ActionId">
    <vt:lpwstr>8919207d-fd60-47da-a381-0f03153fdbba</vt:lpwstr>
  </property>
  <property fmtid="{D5CDD505-2E9C-101B-9397-08002B2CF9AE}" pid="17" name="MSIP_Label_f42aa342-8706-4288-bd11-ebb85995028c_ContentBits">
    <vt:lpwstr>0</vt:lpwstr>
  </property>
</Properties>
</file>